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61" r:id="rId2"/>
    <p:sldId id="262" r:id="rId3"/>
    <p:sldId id="263" r:id="rId4"/>
    <p:sldId id="264" r:id="rId5"/>
    <p:sldId id="280" r:id="rId6"/>
    <p:sldId id="281" r:id="rId7"/>
    <p:sldId id="282" r:id="rId8"/>
    <p:sldId id="334" r:id="rId9"/>
    <p:sldId id="283" r:id="rId10"/>
    <p:sldId id="338" r:id="rId11"/>
    <p:sldId id="284" r:id="rId12"/>
    <p:sldId id="316" r:id="rId13"/>
    <p:sldId id="317" r:id="rId14"/>
    <p:sldId id="315" r:id="rId15"/>
    <p:sldId id="339" r:id="rId16"/>
    <p:sldId id="285" r:id="rId17"/>
    <p:sldId id="286" r:id="rId18"/>
    <p:sldId id="287" r:id="rId19"/>
    <p:sldId id="288" r:id="rId20"/>
    <p:sldId id="289" r:id="rId21"/>
    <p:sldId id="353" r:id="rId22"/>
    <p:sldId id="354" r:id="rId23"/>
    <p:sldId id="290" r:id="rId24"/>
    <p:sldId id="323" r:id="rId25"/>
    <p:sldId id="326" r:id="rId26"/>
    <p:sldId id="324" r:id="rId27"/>
    <p:sldId id="325" r:id="rId28"/>
    <p:sldId id="327" r:id="rId29"/>
    <p:sldId id="328" r:id="rId30"/>
    <p:sldId id="331" r:id="rId31"/>
    <p:sldId id="330" r:id="rId32"/>
    <p:sldId id="329" r:id="rId33"/>
    <p:sldId id="332" r:id="rId34"/>
    <p:sldId id="336" r:id="rId35"/>
    <p:sldId id="335" r:id="rId36"/>
    <p:sldId id="341" r:id="rId37"/>
    <p:sldId id="342" r:id="rId38"/>
    <p:sldId id="343" r:id="rId39"/>
    <p:sldId id="307" r:id="rId40"/>
    <p:sldId id="308" r:id="rId41"/>
    <p:sldId id="344" r:id="rId42"/>
    <p:sldId id="345" r:id="rId43"/>
    <p:sldId id="314" r:id="rId44"/>
    <p:sldId id="310" r:id="rId45"/>
    <p:sldId id="347" r:id="rId46"/>
    <p:sldId id="348" r:id="rId47"/>
    <p:sldId id="309" r:id="rId48"/>
    <p:sldId id="349" r:id="rId49"/>
    <p:sldId id="346" r:id="rId50"/>
    <p:sldId id="350" r:id="rId51"/>
    <p:sldId id="312" r:id="rId52"/>
    <p:sldId id="351" r:id="rId53"/>
    <p:sldId id="291" r:id="rId54"/>
    <p:sldId id="292" r:id="rId55"/>
    <p:sldId id="303" r:id="rId56"/>
    <p:sldId id="304" r:id="rId57"/>
    <p:sldId id="295" r:id="rId58"/>
    <p:sldId id="318" r:id="rId59"/>
    <p:sldId id="319" r:id="rId60"/>
    <p:sldId id="320" r:id="rId61"/>
    <p:sldId id="321" r:id="rId62"/>
    <p:sldId id="296" r:id="rId63"/>
    <p:sldId id="297" r:id="rId64"/>
    <p:sldId id="298" r:id="rId65"/>
    <p:sldId id="299" r:id="rId66"/>
    <p:sldId id="300" r:id="rId67"/>
    <p:sldId id="260" r:id="rId68"/>
    <p:sldId id="352" r:id="rId69"/>
    <p:sldId id="340" r:id="rId7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8A912-4B19-4785-8BC4-3024BD5C315C}" type="datetimeFigureOut">
              <a:rPr lang="de-CH" smtClean="0"/>
              <a:t>11.01.2019</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64C7E7-6433-457E-B820-5BDF0878FA13}" type="slidenum">
              <a:rPr lang="de-CH" smtClean="0"/>
              <a:t>‹Nr.›</a:t>
            </a:fld>
            <a:endParaRPr lang="de-CH"/>
          </a:p>
        </p:txBody>
      </p:sp>
    </p:spTree>
    <p:extLst>
      <p:ext uri="{BB962C8B-B14F-4D97-AF65-F5344CB8AC3E}">
        <p14:creationId xmlns:p14="http://schemas.microsoft.com/office/powerpoint/2010/main" val="126419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364C7E7-6433-457E-B820-5BDF0878FA13}" type="slidenum">
              <a:rPr lang="de-CH" smtClean="0"/>
              <a:t>6</a:t>
            </a:fld>
            <a:endParaRPr lang="de-CH"/>
          </a:p>
        </p:txBody>
      </p:sp>
    </p:spTree>
    <p:extLst>
      <p:ext uri="{BB962C8B-B14F-4D97-AF65-F5344CB8AC3E}">
        <p14:creationId xmlns:p14="http://schemas.microsoft.com/office/powerpoint/2010/main" val="183265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364C7E7-6433-457E-B820-5BDF0878FA13}" type="slidenum">
              <a:rPr lang="de-CH" smtClean="0"/>
              <a:t>23</a:t>
            </a:fld>
            <a:endParaRPr lang="de-CH"/>
          </a:p>
        </p:txBody>
      </p:sp>
    </p:spTree>
    <p:extLst>
      <p:ext uri="{BB962C8B-B14F-4D97-AF65-F5344CB8AC3E}">
        <p14:creationId xmlns:p14="http://schemas.microsoft.com/office/powerpoint/2010/main" val="418970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191843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109762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149185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24181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70721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31490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166759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380648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34197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233400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9C1DABF-E903-4A43-A064-8278032EF28F}" type="datetimeFigureOut">
              <a:rPr lang="de-CH" smtClean="0"/>
              <a:pPr/>
              <a:t>11.01.2019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27DD6336-70AF-417C-BAC0-C59A9AD04D7B}" type="slidenum">
              <a:rPr lang="de-CH" smtClean="0"/>
              <a:pPr/>
              <a:t>‹Nr.›</a:t>
            </a:fld>
            <a:endParaRPr lang="de-CH"/>
          </a:p>
        </p:txBody>
      </p:sp>
    </p:spTree>
    <p:extLst>
      <p:ext uri="{BB962C8B-B14F-4D97-AF65-F5344CB8AC3E}">
        <p14:creationId xmlns:p14="http://schemas.microsoft.com/office/powerpoint/2010/main" val="284187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DABF-E903-4A43-A064-8278032EF28F}" type="datetimeFigureOut">
              <a:rPr lang="de-CH" smtClean="0"/>
              <a:pPr/>
              <a:t>11.01.2019</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D6336-70AF-417C-BAC0-C59A9AD04D7B}" type="slidenum">
              <a:rPr lang="de-CH" smtClean="0"/>
              <a:pPr/>
              <a:t>‹Nr.›</a:t>
            </a:fld>
            <a:endParaRPr lang="de-CH"/>
          </a:p>
        </p:txBody>
      </p:sp>
    </p:spTree>
    <p:extLst>
      <p:ext uri="{BB962C8B-B14F-4D97-AF65-F5344CB8AC3E}">
        <p14:creationId xmlns:p14="http://schemas.microsoft.com/office/powerpoint/2010/main" val="79576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3.png"/><Relationship Id="rId4" Type="http://schemas.openxmlformats.org/officeDocument/2006/relationships/image" Target="../media/image9.jpeg"/><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www.chemweb.ch/"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Regeln zu den Chemietests</a:t>
            </a:r>
            <a:endParaRPr lang="de-CH" dirty="0"/>
          </a:p>
        </p:txBody>
      </p:sp>
    </p:spTree>
    <p:extLst>
      <p:ext uri="{BB962C8B-B14F-4D97-AF65-F5344CB8AC3E}">
        <p14:creationId xmlns:p14="http://schemas.microsoft.com/office/powerpoint/2010/main" val="407989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860519"/>
            <a:ext cx="4358674" cy="5232202"/>
          </a:xfrm>
          <a:prstGeom prst="rect">
            <a:avLst/>
          </a:prstGeom>
          <a:noFill/>
        </p:spPr>
        <p:txBody>
          <a:bodyPr wrap="square" rtlCol="0">
            <a:spAutoFit/>
          </a:bodyPr>
          <a:lstStyle/>
          <a:p>
            <a:r>
              <a:rPr lang="de-CH" sz="3200" dirty="0" smtClean="0"/>
              <a:t>Es gibt:</a:t>
            </a:r>
          </a:p>
          <a:p>
            <a:pPr marL="457200" indent="-457200">
              <a:buFont typeface="Arial" pitchFamily="34" charset="0"/>
              <a:buChar char="•"/>
            </a:pPr>
            <a:r>
              <a:rPr lang="de-CH" sz="3200" dirty="0" smtClean="0"/>
              <a:t>Wissensfragen</a:t>
            </a:r>
          </a:p>
          <a:p>
            <a:pPr marL="457200" indent="-457200">
              <a:buFont typeface="Arial" pitchFamily="34" charset="0"/>
              <a:buChar char="•"/>
            </a:pPr>
            <a:r>
              <a:rPr lang="de-CH" sz="3200" dirty="0" smtClean="0"/>
              <a:t>Anwendungsaufgaben</a:t>
            </a:r>
          </a:p>
          <a:p>
            <a:pPr marL="457200" indent="-457200">
              <a:buFont typeface="Arial" pitchFamily="34" charset="0"/>
              <a:buChar char="•"/>
            </a:pPr>
            <a:r>
              <a:rPr lang="de-CH" sz="3200" dirty="0" smtClean="0"/>
              <a:t>Kombinationsfragen</a:t>
            </a:r>
          </a:p>
          <a:p>
            <a:endParaRPr lang="de-CH" sz="1200" dirty="0" smtClean="0"/>
          </a:p>
          <a:p>
            <a:r>
              <a:rPr lang="de-CH" sz="2800" dirty="0" smtClean="0"/>
              <a:t>Oder:</a:t>
            </a:r>
          </a:p>
          <a:p>
            <a:r>
              <a:rPr lang="de-CH" sz="2800" dirty="0" smtClean="0">
                <a:latin typeface="Times New Roman" pitchFamily="18" charset="0"/>
                <a:cs typeface="Times New Roman" pitchFamily="18" charset="0"/>
              </a:rPr>
              <a:t>Welche Art Gemisch entsteht, wenn der Regen Blütenstaub von den Bäumen spült.</a:t>
            </a:r>
          </a:p>
          <a:p>
            <a:endParaRPr lang="de-CH" dirty="0">
              <a:latin typeface="Times New Roman" pitchFamily="18" charset="0"/>
              <a:cs typeface="Times New Roman" pitchFamily="18" charset="0"/>
            </a:endParaRPr>
          </a:p>
          <a:p>
            <a:r>
              <a:rPr lang="de-CH" sz="3600" dirty="0" smtClean="0">
                <a:solidFill>
                  <a:srgbClr val="0000FF"/>
                </a:solidFill>
                <a:latin typeface="Brush Script MT" pitchFamily="66" charset="0"/>
                <a:cs typeface="Times New Roman" pitchFamily="18" charset="0"/>
              </a:rPr>
              <a:t>Suspension</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7" name="Pfeil nach rechts 6"/>
          <p:cNvSpPr/>
          <p:nvPr/>
        </p:nvSpPr>
        <p:spPr>
          <a:xfrm flipH="1">
            <a:off x="4211960" y="162880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79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500"/>
                                        <p:tgtEl>
                                          <p:spTgt spid="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xEl>
                                              <p:pRg st="5" end="5"/>
                                            </p:txEl>
                                          </p:spTgt>
                                        </p:tgtEl>
                                      </p:cBhvr>
                                    </p:animEffect>
                                    <p:set>
                                      <p:cBhvr>
                                        <p:cTn id="22" dur="1" fill="hold">
                                          <p:stCondLst>
                                            <p:cond delay="499"/>
                                          </p:stCondLst>
                                        </p:cTn>
                                        <p:tgtEl>
                                          <p:spTgt spid="5">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xEl>
                                              <p:pRg st="6" end="6"/>
                                            </p:txEl>
                                          </p:spTgt>
                                        </p:tgtEl>
                                      </p:cBhvr>
                                    </p:animEffect>
                                    <p:set>
                                      <p:cBhvr>
                                        <p:cTn id="25" dur="1" fill="hold">
                                          <p:stCondLst>
                                            <p:cond delay="499"/>
                                          </p:stCondLst>
                                        </p:cTn>
                                        <p:tgtEl>
                                          <p:spTgt spid="5">
                                            <p:txEl>
                                              <p:pRg st="6" end="6"/>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xEl>
                                              <p:pRg st="8" end="8"/>
                                            </p:txEl>
                                          </p:spTgt>
                                        </p:tgtEl>
                                      </p:cBhvr>
                                    </p:animEffect>
                                    <p:set>
                                      <p:cBhvr>
                                        <p:cTn id="28" dur="1" fill="hold">
                                          <p:stCondLst>
                                            <p:cond delay="499"/>
                                          </p:stCondLst>
                                        </p:cTn>
                                        <p:tgtEl>
                                          <p:spTgt spid="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nhaltsplatzhalt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860519"/>
            <a:ext cx="4358674" cy="5816977"/>
          </a:xfrm>
          <a:prstGeom prst="rect">
            <a:avLst/>
          </a:prstGeom>
          <a:noFill/>
        </p:spPr>
        <p:txBody>
          <a:bodyPr wrap="square" rtlCol="0">
            <a:spAutoFit/>
          </a:bodyPr>
          <a:lstStyle/>
          <a:p>
            <a:r>
              <a:rPr lang="de-CH" sz="3200" dirty="0"/>
              <a:t>Es gibt:</a:t>
            </a:r>
          </a:p>
          <a:p>
            <a:pPr marL="457200" indent="-457200">
              <a:buFont typeface="Arial" pitchFamily="34" charset="0"/>
              <a:buChar char="•"/>
            </a:pPr>
            <a:r>
              <a:rPr lang="de-CH" sz="3200" dirty="0" smtClean="0"/>
              <a:t>Wissensfragen</a:t>
            </a:r>
          </a:p>
          <a:p>
            <a:pPr marL="457200" indent="-457200">
              <a:buFont typeface="Arial" pitchFamily="34" charset="0"/>
              <a:buChar char="•"/>
            </a:pPr>
            <a:r>
              <a:rPr lang="de-CH" sz="3200" dirty="0" smtClean="0"/>
              <a:t>Anwendungsaufgaben</a:t>
            </a:r>
          </a:p>
          <a:p>
            <a:pPr marL="457200" indent="-457200">
              <a:buFont typeface="Arial" pitchFamily="34" charset="0"/>
              <a:buChar char="•"/>
            </a:pPr>
            <a:r>
              <a:rPr lang="de-CH" sz="3200" dirty="0" smtClean="0"/>
              <a:t>Kombinationsfragen</a:t>
            </a:r>
          </a:p>
          <a:p>
            <a:pPr marL="457200" indent="-457200">
              <a:buFont typeface="Arial" pitchFamily="34" charset="0"/>
              <a:buChar char="•"/>
            </a:pPr>
            <a:r>
              <a:rPr lang="de-CH" sz="3200" dirty="0" smtClean="0"/>
              <a:t>mit Allgemeinwissen</a:t>
            </a:r>
          </a:p>
          <a:p>
            <a:endParaRPr lang="de-CH" sz="1400" dirty="0" smtClean="0"/>
          </a:p>
          <a:p>
            <a:r>
              <a:rPr lang="de-CH" sz="2800" dirty="0" smtClean="0"/>
              <a:t>z.B.  </a:t>
            </a:r>
            <a:r>
              <a:rPr lang="de-CH" sz="2800" dirty="0" smtClean="0">
                <a:latin typeface="Times New Roman" pitchFamily="18" charset="0"/>
                <a:cs typeface="Times New Roman" pitchFamily="18" charset="0"/>
              </a:rPr>
              <a:t>Geben Sie mit drei Eigenschaften Unterschiede zwischen Gold und Zinn an.</a:t>
            </a:r>
          </a:p>
          <a:p>
            <a:pPr marL="263525" indent="-263525">
              <a:buFontTx/>
              <a:buChar char="-"/>
            </a:pPr>
            <a:endParaRPr lang="de-CH" sz="1000" dirty="0" smtClean="0">
              <a:solidFill>
                <a:srgbClr val="0000FF"/>
              </a:solidFill>
              <a:latin typeface="Brush Script MT" pitchFamily="66" charset="0"/>
            </a:endParaRPr>
          </a:p>
          <a:p>
            <a:pPr marL="263525" indent="-263525">
              <a:buFontTx/>
              <a:buChar char="-"/>
            </a:pPr>
            <a:r>
              <a:rPr lang="de-CH" sz="2600" dirty="0" smtClean="0">
                <a:solidFill>
                  <a:srgbClr val="0000FF"/>
                </a:solidFill>
                <a:latin typeface="Brush Script MT" pitchFamily="66" charset="0"/>
              </a:rPr>
              <a:t>Farbe: Gold goldig, Zinn grau</a:t>
            </a:r>
          </a:p>
          <a:p>
            <a:pPr marL="263525" indent="-263525">
              <a:buFontTx/>
              <a:buChar char="-"/>
            </a:pPr>
            <a:r>
              <a:rPr lang="de-CH" sz="2600" dirty="0" smtClean="0">
                <a:solidFill>
                  <a:srgbClr val="0000FF"/>
                </a:solidFill>
                <a:latin typeface="Brush Script MT" pitchFamily="66" charset="0"/>
              </a:rPr>
              <a:t>Dichte: Gold hoch,             Zinn gering</a:t>
            </a:r>
          </a:p>
          <a:p>
            <a:pPr marL="263525" indent="-263525">
              <a:buFontTx/>
              <a:buChar char="-"/>
            </a:pPr>
            <a:r>
              <a:rPr lang="de-CH" sz="2600" dirty="0" err="1" smtClean="0">
                <a:solidFill>
                  <a:srgbClr val="0000FF"/>
                </a:solidFill>
                <a:latin typeface="Brush Script MT" pitchFamily="66" charset="0"/>
              </a:rPr>
              <a:t>Smp</a:t>
            </a:r>
            <a:r>
              <a:rPr lang="de-CH" sz="2600" dirty="0" smtClean="0">
                <a:solidFill>
                  <a:srgbClr val="0000FF"/>
                </a:solidFill>
                <a:latin typeface="Brush Script MT" pitchFamily="66" charset="0"/>
              </a:rPr>
              <a:t>: Gold höher, Zinn tief</a:t>
            </a: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94" y="2376807"/>
            <a:ext cx="4675632" cy="4456176"/>
          </a:xfrm>
          <a:prstGeom prst="rect">
            <a:avLst/>
          </a:prstGeom>
        </p:spPr>
      </p:pic>
    </p:spTree>
    <p:extLst>
      <p:ext uri="{BB962C8B-B14F-4D97-AF65-F5344CB8AC3E}">
        <p14:creationId xmlns:p14="http://schemas.microsoft.com/office/powerpoint/2010/main" val="154974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8" end="8"/>
                                            </p:txEl>
                                          </p:spTgt>
                                        </p:tgtEl>
                                        <p:attrNameLst>
                                          <p:attrName>style.visibility</p:attrName>
                                        </p:attrNameLst>
                                      </p:cBhvr>
                                      <p:to>
                                        <p:strVal val="visible"/>
                                      </p:to>
                                    </p:set>
                                    <p:animEffect transition="in" filter="fade">
                                      <p:cBhvr>
                                        <p:cTn id="12" dur="500"/>
                                        <p:tgtEl>
                                          <p:spTgt spid="5">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animEffect transition="in" filter="fade">
                                      <p:cBhvr>
                                        <p:cTn id="15" dur="500"/>
                                        <p:tgtEl>
                                          <p:spTgt spid="5">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0" end="10"/>
                                            </p:txEl>
                                          </p:spTgt>
                                        </p:tgtEl>
                                        <p:attrNameLst>
                                          <p:attrName>style.visibility</p:attrName>
                                        </p:attrNameLst>
                                      </p:cBhvr>
                                      <p:to>
                                        <p:strVal val="visible"/>
                                      </p:to>
                                    </p:set>
                                    <p:animEffect transition="in" filter="fade">
                                      <p:cBhvr>
                                        <p:cTn id="18" dur="500"/>
                                        <p:tgtEl>
                                          <p:spTgt spid="5">
                                            <p:txEl>
                                              <p:pRg st="10" end="1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8" fill="hold" nodeType="clickEffect">
                                  <p:stCondLst>
                                    <p:cond delay="0"/>
                                  </p:stCondLst>
                                  <p:childTnLst>
                                    <p:anim calcmode="lin" valueType="num">
                                      <p:cBhvr additive="base">
                                        <p:cTn id="28" dur="500"/>
                                        <p:tgtEl>
                                          <p:spTgt spid="3"/>
                                        </p:tgtEl>
                                        <p:attrNameLst>
                                          <p:attrName>ppt_x</p:attrName>
                                        </p:attrNameLst>
                                      </p:cBhvr>
                                      <p:tavLst>
                                        <p:tav tm="0">
                                          <p:val>
                                            <p:strVal val="ppt_x"/>
                                          </p:val>
                                        </p:tav>
                                        <p:tav tm="100000">
                                          <p:val>
                                            <p:strVal val="0-ppt_w/2"/>
                                          </p:val>
                                        </p:tav>
                                      </p:tavLst>
                                    </p:anim>
                                    <p:anim calcmode="lin" valueType="num">
                                      <p:cBhvr additive="base">
                                        <p:cTn id="29" dur="500"/>
                                        <p:tgtEl>
                                          <p:spTgt spid="3"/>
                                        </p:tgtEl>
                                        <p:attrNameLst>
                                          <p:attrName>ppt_y</p:attrName>
                                        </p:attrNameLst>
                                      </p:cBhvr>
                                      <p:tavLst>
                                        <p:tav tm="0">
                                          <p:val>
                                            <p:strVal val="ppt_y"/>
                                          </p:val>
                                        </p:tav>
                                        <p:tav tm="100000">
                                          <p:val>
                                            <p:strVal val="ppt_y"/>
                                          </p:val>
                                        </p:tav>
                                      </p:tavLst>
                                    </p:anim>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xEl>
                                              <p:pRg st="6" end="6"/>
                                            </p:txEl>
                                          </p:spTgt>
                                        </p:tgtEl>
                                      </p:cBhvr>
                                    </p:animEffect>
                                    <p:set>
                                      <p:cBhvr>
                                        <p:cTn id="35" dur="1" fill="hold">
                                          <p:stCondLst>
                                            <p:cond delay="499"/>
                                          </p:stCondLst>
                                        </p:cTn>
                                        <p:tgtEl>
                                          <p:spTgt spid="5">
                                            <p:txEl>
                                              <p:pRg st="6" end="6"/>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5">
                                            <p:txEl>
                                              <p:pRg st="8" end="8"/>
                                            </p:txEl>
                                          </p:spTgt>
                                        </p:tgtEl>
                                      </p:cBhvr>
                                    </p:animEffect>
                                    <p:set>
                                      <p:cBhvr>
                                        <p:cTn id="38" dur="1" fill="hold">
                                          <p:stCondLst>
                                            <p:cond delay="499"/>
                                          </p:stCondLst>
                                        </p:cTn>
                                        <p:tgtEl>
                                          <p:spTgt spid="5">
                                            <p:txEl>
                                              <p:pRg st="8" end="8"/>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
                                            <p:txEl>
                                              <p:pRg st="9" end="9"/>
                                            </p:txEl>
                                          </p:spTgt>
                                        </p:tgtEl>
                                      </p:cBhvr>
                                    </p:animEffect>
                                    <p:set>
                                      <p:cBhvr>
                                        <p:cTn id="41" dur="1" fill="hold">
                                          <p:stCondLst>
                                            <p:cond delay="499"/>
                                          </p:stCondLst>
                                        </p:cTn>
                                        <p:tgtEl>
                                          <p:spTgt spid="5">
                                            <p:txEl>
                                              <p:pRg st="9" end="9"/>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
                                            <p:txEl>
                                              <p:pRg st="10" end="10"/>
                                            </p:txEl>
                                          </p:spTgt>
                                        </p:tgtEl>
                                      </p:cBhvr>
                                    </p:animEffect>
                                    <p:set>
                                      <p:cBhvr>
                                        <p:cTn id="44" dur="1" fill="hold">
                                          <p:stCondLst>
                                            <p:cond delay="499"/>
                                          </p:stCondLst>
                                        </p:cTn>
                                        <p:tgtEl>
                                          <p:spTgt spid="5">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395536" y="860519"/>
            <a:ext cx="8748464" cy="3046988"/>
          </a:xfrm>
          <a:prstGeom prst="rect">
            <a:avLst/>
          </a:prstGeom>
          <a:noFill/>
        </p:spPr>
        <p:txBody>
          <a:bodyPr wrap="square" rtlCol="0">
            <a:spAutoFit/>
          </a:bodyPr>
          <a:lstStyle/>
          <a:p>
            <a:pPr marL="457200" indent="-457200">
              <a:buFont typeface="Arial" pitchFamily="34" charset="0"/>
              <a:buChar char="•"/>
            </a:pPr>
            <a:r>
              <a:rPr lang="de-CH" sz="3200" dirty="0" smtClean="0"/>
              <a:t>Was wir an der Wandtafel und auf Blätter eingetragen haben, ist ein </a:t>
            </a:r>
            <a:r>
              <a:rPr lang="de-CH" sz="3200" b="1" dirty="0" smtClean="0"/>
              <a:t>Minimum</a:t>
            </a:r>
            <a:r>
              <a:rPr lang="de-CH" sz="3200" dirty="0" smtClean="0"/>
              <a:t>.</a:t>
            </a:r>
          </a:p>
          <a:p>
            <a:pPr marL="457200" indent="-457200">
              <a:buFont typeface="Arial" pitchFamily="34" charset="0"/>
              <a:buChar char="•"/>
            </a:pPr>
            <a:r>
              <a:rPr lang="de-CH" sz="3200" dirty="0" smtClean="0"/>
              <a:t>Wenn Sie </a:t>
            </a:r>
            <a:r>
              <a:rPr lang="de-CH" sz="3200" b="1" dirty="0" smtClean="0"/>
              <a:t>nur</a:t>
            </a:r>
            <a:r>
              <a:rPr lang="de-CH" sz="3200" dirty="0" smtClean="0"/>
              <a:t> das können, «</a:t>
            </a:r>
            <a:r>
              <a:rPr lang="de-CH" sz="3200" b="1" dirty="0" smtClean="0"/>
              <a:t>genügt</a:t>
            </a:r>
            <a:r>
              <a:rPr lang="de-CH" sz="3200" dirty="0" smtClean="0"/>
              <a:t>» es.</a:t>
            </a:r>
          </a:p>
          <a:p>
            <a:pPr marL="457200" indent="-457200">
              <a:buFont typeface="Arial" pitchFamily="34" charset="0"/>
              <a:buChar char="•"/>
            </a:pPr>
            <a:r>
              <a:rPr lang="de-CH" sz="3200" dirty="0" smtClean="0"/>
              <a:t>Sie erreichen ungefähr die Note 4.</a:t>
            </a:r>
            <a:endParaRPr lang="de-CH" sz="3200" dirty="0"/>
          </a:p>
          <a:p>
            <a:pPr marL="457200" indent="-457200">
              <a:buFont typeface="Arial" pitchFamily="34" charset="0"/>
              <a:buChar char="•"/>
            </a:pPr>
            <a:r>
              <a:rPr lang="de-CH" sz="3200" dirty="0" smtClean="0"/>
              <a:t>Für eine Note im Bereich 5 müssen Sie «</a:t>
            </a:r>
            <a:r>
              <a:rPr lang="de-CH" sz="3200" b="1" dirty="0" smtClean="0"/>
              <a:t>gut</a:t>
            </a:r>
            <a:r>
              <a:rPr lang="de-CH" sz="3200" dirty="0" smtClean="0"/>
              <a:t>» sein</a:t>
            </a:r>
          </a:p>
        </p:txBody>
      </p:sp>
      <p:sp>
        <p:nvSpPr>
          <p:cNvPr id="6" name="Textfeld 5"/>
          <p:cNvSpPr txBox="1"/>
          <p:nvPr/>
        </p:nvSpPr>
        <p:spPr>
          <a:xfrm>
            <a:off x="899592" y="3312000"/>
            <a:ext cx="8136904" cy="3046988"/>
          </a:xfrm>
          <a:prstGeom prst="rect">
            <a:avLst/>
          </a:prstGeom>
          <a:noFill/>
        </p:spPr>
        <p:txBody>
          <a:bodyPr wrap="square" rtlCol="0">
            <a:spAutoFit/>
          </a:bodyPr>
          <a:lstStyle/>
          <a:p>
            <a:r>
              <a:rPr lang="de-CH" sz="3200" dirty="0" smtClean="0"/>
              <a:t>       , das heisst:</a:t>
            </a:r>
          </a:p>
          <a:p>
            <a:pPr marL="457200" indent="-457200">
              <a:buFont typeface="Arial" pitchFamily="34" charset="0"/>
              <a:buChar char="•"/>
            </a:pPr>
            <a:r>
              <a:rPr lang="de-CH" sz="3200" dirty="0" smtClean="0"/>
              <a:t>Auch </a:t>
            </a:r>
            <a:r>
              <a:rPr lang="de-CH" sz="3200" b="1" dirty="0" smtClean="0"/>
              <a:t>Details</a:t>
            </a:r>
            <a:r>
              <a:rPr lang="de-CH" sz="3200" dirty="0" smtClean="0"/>
              <a:t> aus dem Unterricht kennen.</a:t>
            </a:r>
          </a:p>
          <a:p>
            <a:pPr marL="457200" indent="-457200">
              <a:buFont typeface="Arial" pitchFamily="34" charset="0"/>
              <a:buChar char="•"/>
            </a:pPr>
            <a:r>
              <a:rPr lang="de-CH" sz="3200" dirty="0" smtClean="0"/>
              <a:t>Zusammenhänge noch wiedergeben können, die wir </a:t>
            </a:r>
            <a:r>
              <a:rPr lang="de-CH" sz="3200" b="1" dirty="0" smtClean="0"/>
              <a:t>nicht aufgeschrieben </a:t>
            </a:r>
            <a:r>
              <a:rPr lang="de-CH" sz="3200" dirty="0" smtClean="0"/>
              <a:t>hatten.</a:t>
            </a:r>
          </a:p>
          <a:p>
            <a:pPr marL="457200" indent="-457200">
              <a:buFont typeface="Arial" pitchFamily="34" charset="0"/>
              <a:buChar char="•"/>
            </a:pPr>
            <a:r>
              <a:rPr lang="de-CH" sz="3200" dirty="0" smtClean="0"/>
              <a:t>Geübt sein, also die Hausaufgaben und </a:t>
            </a:r>
            <a:r>
              <a:rPr lang="de-CH" sz="3200" b="1" dirty="0" smtClean="0"/>
              <a:t>Übungsaufgaben</a:t>
            </a:r>
            <a:r>
              <a:rPr lang="de-CH" sz="3200" dirty="0" smtClean="0"/>
              <a:t> gemacht haben. </a:t>
            </a:r>
          </a:p>
        </p:txBody>
      </p:sp>
    </p:spTree>
    <p:extLst>
      <p:ext uri="{BB962C8B-B14F-4D97-AF65-F5344CB8AC3E}">
        <p14:creationId xmlns:p14="http://schemas.microsoft.com/office/powerpoint/2010/main" val="28651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395536" y="860519"/>
            <a:ext cx="8748464" cy="4524315"/>
          </a:xfrm>
          <a:prstGeom prst="rect">
            <a:avLst/>
          </a:prstGeom>
          <a:noFill/>
        </p:spPr>
        <p:txBody>
          <a:bodyPr wrap="square" rtlCol="0">
            <a:spAutoFit/>
          </a:bodyPr>
          <a:lstStyle/>
          <a:p>
            <a:pPr marL="457200" indent="-457200">
              <a:buFont typeface="Arial" pitchFamily="34" charset="0"/>
              <a:buChar char="•"/>
            </a:pPr>
            <a:r>
              <a:rPr lang="de-CH" sz="3200" dirty="0" smtClean="0"/>
              <a:t>Was wir an der Wandtafel und auf Blätter eingetragen haben, ist ein </a:t>
            </a:r>
            <a:r>
              <a:rPr lang="de-CH" sz="3200" b="1" dirty="0" smtClean="0"/>
              <a:t>Minimum</a:t>
            </a:r>
            <a:r>
              <a:rPr lang="de-CH" sz="3200" dirty="0" smtClean="0"/>
              <a:t>.</a:t>
            </a:r>
          </a:p>
          <a:p>
            <a:pPr marL="457200" indent="-457200">
              <a:buFont typeface="Arial" pitchFamily="34" charset="0"/>
              <a:buChar char="•"/>
            </a:pPr>
            <a:r>
              <a:rPr lang="de-CH" sz="3200" dirty="0" smtClean="0"/>
              <a:t>Wenn Sie </a:t>
            </a:r>
            <a:r>
              <a:rPr lang="de-CH" sz="3200" b="1" dirty="0" smtClean="0"/>
              <a:t>nur</a:t>
            </a:r>
            <a:r>
              <a:rPr lang="de-CH" sz="3200" dirty="0" smtClean="0"/>
              <a:t> das können, «</a:t>
            </a:r>
            <a:r>
              <a:rPr lang="de-CH" sz="3200" b="1" dirty="0" smtClean="0"/>
              <a:t>genügt</a:t>
            </a:r>
            <a:r>
              <a:rPr lang="de-CH" sz="3200" dirty="0" smtClean="0"/>
              <a:t>» es </a:t>
            </a:r>
          </a:p>
          <a:p>
            <a:pPr marL="457200" indent="-457200">
              <a:buFont typeface="Arial" pitchFamily="34" charset="0"/>
              <a:buChar char="•"/>
            </a:pPr>
            <a:r>
              <a:rPr lang="de-CH" sz="3200" dirty="0" smtClean="0"/>
              <a:t>Sie erreichen ungefähr die Note 4.</a:t>
            </a:r>
            <a:endParaRPr lang="de-CH" sz="3200" dirty="0"/>
          </a:p>
          <a:p>
            <a:pPr marL="457200" indent="-457200">
              <a:buFont typeface="Arial" pitchFamily="34" charset="0"/>
              <a:buChar char="•"/>
            </a:pPr>
            <a:r>
              <a:rPr lang="de-CH" sz="3200" dirty="0" smtClean="0"/>
              <a:t>Für eine Note im Bereich 5 müssen Sie «</a:t>
            </a:r>
            <a:r>
              <a:rPr lang="de-CH" sz="3200" b="1" dirty="0" smtClean="0"/>
              <a:t>gut</a:t>
            </a:r>
            <a:r>
              <a:rPr lang="de-CH" sz="3200" dirty="0" smtClean="0"/>
              <a:t>» sein.</a:t>
            </a:r>
          </a:p>
          <a:p>
            <a:pPr marL="457200" indent="-457200">
              <a:buFont typeface="Arial" pitchFamily="34" charset="0"/>
              <a:buChar char="•"/>
            </a:pPr>
            <a:r>
              <a:rPr lang="de-CH" sz="3200" dirty="0" smtClean="0"/>
              <a:t>Für eine Top-Note (6 ist das </a:t>
            </a:r>
            <a:r>
              <a:rPr lang="de-CH" sz="3200" b="1" dirty="0" smtClean="0"/>
              <a:t>Maximum</a:t>
            </a:r>
            <a:r>
              <a:rPr lang="de-CH" sz="3200" dirty="0" smtClean="0"/>
              <a:t>!) müssen Sie gut und </a:t>
            </a:r>
            <a:r>
              <a:rPr lang="de-CH" sz="3200" b="1" dirty="0" smtClean="0"/>
              <a:t>intelligent</a:t>
            </a:r>
            <a:r>
              <a:rPr lang="de-CH" sz="3200" dirty="0" smtClean="0"/>
              <a:t> sein (also auch </a:t>
            </a:r>
            <a:r>
              <a:rPr lang="de-CH" sz="3200" b="1" dirty="0" smtClean="0"/>
              <a:t>neue </a:t>
            </a:r>
            <a:r>
              <a:rPr lang="de-CH" sz="3200" dirty="0" smtClean="0"/>
              <a:t>Probleme/Aufgaben lösen können).</a:t>
            </a:r>
          </a:p>
        </p:txBody>
      </p:sp>
    </p:spTree>
    <p:extLst>
      <p:ext uri="{BB962C8B-B14F-4D97-AF65-F5344CB8AC3E}">
        <p14:creationId xmlns:p14="http://schemas.microsoft.com/office/powerpoint/2010/main" val="182350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395536" y="1196752"/>
            <a:ext cx="8748464" cy="3970318"/>
          </a:xfrm>
          <a:prstGeom prst="rect">
            <a:avLst/>
          </a:prstGeom>
          <a:noFill/>
        </p:spPr>
        <p:txBody>
          <a:bodyPr wrap="square" rtlCol="0">
            <a:spAutoFit/>
          </a:bodyPr>
          <a:lstStyle/>
          <a:p>
            <a:r>
              <a:rPr lang="de-CH" sz="3200" dirty="0" smtClean="0"/>
              <a:t>Nehmen Sie mit:</a:t>
            </a:r>
          </a:p>
          <a:p>
            <a:pPr marL="457200" indent="-457200">
              <a:buFont typeface="Arial" pitchFamily="34" charset="0"/>
              <a:buChar char="•"/>
            </a:pPr>
            <a:r>
              <a:rPr lang="de-CH" sz="3200" b="1" dirty="0" smtClean="0"/>
              <a:t>Eigene</a:t>
            </a:r>
            <a:r>
              <a:rPr lang="de-CH" sz="3200" dirty="0" smtClean="0"/>
              <a:t>, leere Blätter</a:t>
            </a:r>
          </a:p>
          <a:p>
            <a:pPr marL="457200" indent="-457200">
              <a:buFont typeface="Arial" pitchFamily="34" charset="0"/>
              <a:buChar char="•"/>
            </a:pPr>
            <a:r>
              <a:rPr lang="de-CH" sz="3200" dirty="0" smtClean="0"/>
              <a:t>Schreibzeug (Kugelschreiber)</a:t>
            </a:r>
          </a:p>
          <a:p>
            <a:pPr marL="457200" indent="-457200">
              <a:buFont typeface="Arial" pitchFamily="34" charset="0"/>
              <a:buChar char="•"/>
            </a:pPr>
            <a:r>
              <a:rPr lang="de-CH" sz="3200" dirty="0" smtClean="0"/>
              <a:t>Ab Kap. 3 das PSE (Periodensystem)</a:t>
            </a:r>
          </a:p>
          <a:p>
            <a:pPr marL="457200" indent="-457200">
              <a:buFont typeface="Arial" pitchFamily="34" charset="0"/>
              <a:buChar char="•"/>
            </a:pPr>
            <a:r>
              <a:rPr lang="de-CH" sz="3200" dirty="0" smtClean="0"/>
              <a:t>evtl. einfacher Taschenrechner, Lineal usw.</a:t>
            </a:r>
          </a:p>
          <a:p>
            <a:pPr marL="457200" indent="-457200">
              <a:buFont typeface="Arial" pitchFamily="34" charset="0"/>
              <a:buChar char="•"/>
            </a:pPr>
            <a:r>
              <a:rPr lang="de-CH" sz="3200" dirty="0" smtClean="0"/>
              <a:t>Während des Tests wird </a:t>
            </a:r>
            <a:r>
              <a:rPr lang="de-CH" sz="3200" b="1" dirty="0" smtClean="0"/>
              <a:t>nichts</a:t>
            </a:r>
            <a:r>
              <a:rPr lang="de-CH" sz="3200" dirty="0" smtClean="0"/>
              <a:t> dazugenommen oder getauscht.</a:t>
            </a:r>
          </a:p>
          <a:p>
            <a:pPr marL="457200" indent="-457200">
              <a:buFont typeface="Arial" pitchFamily="34" charset="0"/>
              <a:buChar char="•"/>
            </a:pPr>
            <a:endParaRPr lang="de-CH" sz="2800" dirty="0" smtClean="0"/>
          </a:p>
        </p:txBody>
      </p:sp>
    </p:spTree>
    <p:extLst>
      <p:ext uri="{BB962C8B-B14F-4D97-AF65-F5344CB8AC3E}">
        <p14:creationId xmlns:p14="http://schemas.microsoft.com/office/powerpoint/2010/main" val="28651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395536" y="1196752"/>
            <a:ext cx="8748464" cy="1015663"/>
          </a:xfrm>
          <a:prstGeom prst="rect">
            <a:avLst/>
          </a:prstGeom>
          <a:noFill/>
        </p:spPr>
        <p:txBody>
          <a:bodyPr wrap="square" rtlCol="0">
            <a:spAutoFit/>
          </a:bodyPr>
          <a:lstStyle/>
          <a:p>
            <a:r>
              <a:rPr lang="de-CH" sz="3200" dirty="0" smtClean="0"/>
              <a:t>Sitzordnung:</a:t>
            </a:r>
          </a:p>
          <a:p>
            <a:pPr marL="457200" indent="-457200">
              <a:buFont typeface="Arial" pitchFamily="34" charset="0"/>
              <a:buChar char="•"/>
            </a:pPr>
            <a:endParaRPr lang="de-CH" sz="2800" dirty="0" smtClean="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886686"/>
            <a:ext cx="4904779" cy="5971313"/>
          </a:xfrm>
          <a:prstGeom prst="rect">
            <a:avLst/>
          </a:prstGeom>
        </p:spPr>
      </p:pic>
    </p:spTree>
    <p:extLst>
      <p:ext uri="{BB962C8B-B14F-4D97-AF65-F5344CB8AC3E}">
        <p14:creationId xmlns:p14="http://schemas.microsoft.com/office/powerpoint/2010/main" val="274401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Absenzen</a:t>
            </a:r>
            <a:endParaRPr lang="de-CH" dirty="0"/>
          </a:p>
        </p:txBody>
      </p:sp>
      <p:sp>
        <p:nvSpPr>
          <p:cNvPr id="5" name="Textfeld 4"/>
          <p:cNvSpPr txBox="1"/>
          <p:nvPr/>
        </p:nvSpPr>
        <p:spPr>
          <a:xfrm>
            <a:off x="4785326" y="860519"/>
            <a:ext cx="4358674" cy="2985433"/>
          </a:xfrm>
          <a:prstGeom prst="rect">
            <a:avLst/>
          </a:prstGeom>
          <a:noFill/>
        </p:spPr>
        <p:txBody>
          <a:bodyPr wrap="square" rtlCol="0">
            <a:spAutoFit/>
          </a:bodyPr>
          <a:lstStyle/>
          <a:p>
            <a:pPr marL="457200" indent="-457200">
              <a:buFont typeface="Arial" pitchFamily="34" charset="0"/>
              <a:buChar char="•"/>
            </a:pPr>
            <a:r>
              <a:rPr lang="de-CH" sz="3200" dirty="0" smtClean="0"/>
              <a:t>Fehlen an einem Test ist immer ein </a:t>
            </a:r>
            <a:r>
              <a:rPr lang="de-CH" sz="3200" b="1" dirty="0" smtClean="0"/>
              <a:t>Nachteil</a:t>
            </a:r>
            <a:r>
              <a:rPr lang="de-CH" sz="3200" dirty="0" smtClean="0"/>
              <a:t>.</a:t>
            </a:r>
          </a:p>
          <a:p>
            <a:pPr marL="457200" indent="-457200">
              <a:buFont typeface="Arial" pitchFamily="34" charset="0"/>
              <a:buChar char="•"/>
            </a:pPr>
            <a:r>
              <a:rPr lang="de-CH" sz="3200" dirty="0" smtClean="0"/>
              <a:t>Wenn doch: </a:t>
            </a:r>
            <a:r>
              <a:rPr lang="de-CH" sz="3200" b="1" dirty="0" smtClean="0"/>
              <a:t>Organisieren</a:t>
            </a:r>
            <a:r>
              <a:rPr lang="de-CH" sz="3200" dirty="0" smtClean="0"/>
              <a:t> Sie sich!</a:t>
            </a:r>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20608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0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Absenzen</a:t>
            </a:r>
            <a:endParaRPr lang="de-CH" dirty="0"/>
          </a:p>
        </p:txBody>
      </p:sp>
      <p:sp>
        <p:nvSpPr>
          <p:cNvPr id="6" name="Textfeld 5"/>
          <p:cNvSpPr txBox="1"/>
          <p:nvPr/>
        </p:nvSpPr>
        <p:spPr>
          <a:xfrm>
            <a:off x="4785326" y="860519"/>
            <a:ext cx="4358674" cy="4955203"/>
          </a:xfrm>
          <a:prstGeom prst="rect">
            <a:avLst/>
          </a:prstGeom>
          <a:noFill/>
        </p:spPr>
        <p:txBody>
          <a:bodyPr wrap="square" rtlCol="0">
            <a:spAutoFit/>
          </a:bodyPr>
          <a:lstStyle/>
          <a:p>
            <a:pPr marL="457200" indent="-457200">
              <a:buFont typeface="Arial" pitchFamily="34" charset="0"/>
              <a:buChar char="•"/>
            </a:pPr>
            <a:r>
              <a:rPr lang="de-CH" sz="3200" dirty="0" smtClean="0"/>
              <a:t>Fehlen an einem Test ist immer ein </a:t>
            </a:r>
            <a:r>
              <a:rPr lang="de-CH" sz="3200" b="1" dirty="0" smtClean="0"/>
              <a:t>Nachteil</a:t>
            </a:r>
            <a:r>
              <a:rPr lang="de-CH" sz="3200" dirty="0" smtClean="0"/>
              <a:t>.</a:t>
            </a:r>
          </a:p>
          <a:p>
            <a:pPr marL="457200" indent="-457200">
              <a:buFont typeface="Arial" pitchFamily="34" charset="0"/>
              <a:buChar char="•"/>
            </a:pPr>
            <a:r>
              <a:rPr lang="de-CH" sz="3200" dirty="0" smtClean="0"/>
              <a:t>Wenn doch: </a:t>
            </a:r>
            <a:r>
              <a:rPr lang="de-CH" sz="3200" b="1" dirty="0" smtClean="0"/>
              <a:t>Organisieren</a:t>
            </a:r>
            <a:r>
              <a:rPr lang="de-CH" sz="3200" dirty="0" smtClean="0"/>
              <a:t> Sie sich!</a:t>
            </a:r>
          </a:p>
          <a:p>
            <a:pPr marL="457200" indent="-457200">
              <a:buFont typeface="Arial" pitchFamily="34" charset="0"/>
              <a:buChar char="•"/>
            </a:pPr>
            <a:r>
              <a:rPr lang="de-CH" sz="3200" dirty="0"/>
              <a:t>Wenn Sie sich nicht organisieren</a:t>
            </a:r>
            <a:r>
              <a:rPr lang="de-CH" sz="3200" dirty="0" smtClean="0"/>
              <a:t>,            </a:t>
            </a:r>
            <a:r>
              <a:rPr lang="de-CH" sz="3200" dirty="0"/>
              <a:t>tue </a:t>
            </a:r>
            <a:r>
              <a:rPr lang="de-CH" sz="3200" b="1" dirty="0"/>
              <a:t>ich</a:t>
            </a:r>
            <a:r>
              <a:rPr lang="de-CH" sz="3200" dirty="0"/>
              <a:t> </a:t>
            </a:r>
            <a:r>
              <a:rPr lang="de-CH" sz="3200" dirty="0" smtClean="0"/>
              <a:t>es!</a:t>
            </a:r>
            <a:endParaRPr lang="de-CH" sz="3200" dirty="0"/>
          </a:p>
          <a:p>
            <a:pPr marL="457200" indent="-457200">
              <a:buFont typeface="Arial" pitchFamily="34" charset="0"/>
              <a:buChar char="•"/>
            </a:pPr>
            <a:endParaRPr lang="de-CH" sz="3200" dirty="0" smtClean="0"/>
          </a:p>
          <a:p>
            <a:endParaRPr lang="de-CH" sz="2800" dirty="0" smtClean="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20608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30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Absenzen</a:t>
            </a:r>
            <a:endParaRPr lang="de-CH" dirty="0"/>
          </a:p>
        </p:txBody>
      </p:sp>
      <p:sp>
        <p:nvSpPr>
          <p:cNvPr id="5" name="Textfeld 4"/>
          <p:cNvSpPr txBox="1"/>
          <p:nvPr/>
        </p:nvSpPr>
        <p:spPr>
          <a:xfrm>
            <a:off x="4785326" y="860519"/>
            <a:ext cx="4358674" cy="1508105"/>
          </a:xfrm>
          <a:prstGeom prst="rect">
            <a:avLst/>
          </a:prstGeom>
          <a:noFill/>
        </p:spPr>
        <p:txBody>
          <a:bodyPr wrap="square" rtlCol="0">
            <a:spAutoFit/>
          </a:bodyPr>
          <a:lstStyle/>
          <a:p>
            <a:pPr marL="457200" indent="-457200">
              <a:buFont typeface="Arial" pitchFamily="34" charset="0"/>
              <a:buChar char="•"/>
            </a:pPr>
            <a:r>
              <a:rPr lang="de-CH" sz="3200" dirty="0" smtClean="0"/>
              <a:t>Der </a:t>
            </a:r>
            <a:r>
              <a:rPr lang="de-CH" sz="3200" b="1" dirty="0" smtClean="0"/>
              <a:t>Ersatztest </a:t>
            </a:r>
            <a:r>
              <a:rPr lang="de-CH" sz="3200" dirty="0" smtClean="0"/>
              <a:t>wird </a:t>
            </a:r>
            <a:r>
              <a:rPr lang="de-CH" sz="3200" b="1" dirty="0" smtClean="0"/>
              <a:t>streng</a:t>
            </a:r>
            <a:r>
              <a:rPr lang="de-CH" sz="3200" dirty="0" smtClean="0"/>
              <a:t> gehandhabt. </a:t>
            </a:r>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7" name="Pfeil nach rechts 6"/>
          <p:cNvSpPr/>
          <p:nvPr/>
        </p:nvSpPr>
        <p:spPr>
          <a:xfrm flipH="1">
            <a:off x="4211960" y="234888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02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644008" y="860519"/>
            <a:ext cx="4499992" cy="6124754"/>
          </a:xfrm>
          <a:prstGeom prst="rect">
            <a:avLst/>
          </a:prstGeom>
          <a:noFill/>
        </p:spPr>
        <p:txBody>
          <a:bodyPr wrap="square" rtlCol="0">
            <a:spAutoFit/>
          </a:bodyPr>
          <a:lstStyle/>
          <a:p>
            <a:pPr marL="457200" indent="-457200">
              <a:buFont typeface="Arial" pitchFamily="34" charset="0"/>
              <a:buChar char="•"/>
            </a:pPr>
            <a:r>
              <a:rPr lang="de-CH" sz="3200" dirty="0" smtClean="0"/>
              <a:t>Die Zeit wird mit einer </a:t>
            </a:r>
            <a:r>
              <a:rPr lang="de-CH" sz="3200" b="1" dirty="0" smtClean="0"/>
              <a:t>Spezialuhr</a:t>
            </a:r>
            <a:r>
              <a:rPr lang="de-CH" sz="3200" dirty="0" smtClean="0"/>
              <a:t> angegeben:</a:t>
            </a:r>
          </a:p>
          <a:p>
            <a:pPr marL="457200" indent="-457200">
              <a:buFont typeface="Arial" pitchFamily="34" charset="0"/>
              <a:buChar char="•"/>
            </a:pPr>
            <a:endParaRPr lang="de-CH" sz="3200" dirty="0" smtClean="0"/>
          </a:p>
          <a:p>
            <a:pPr marL="457200" indent="-457200">
              <a:buFont typeface="Arial" pitchFamily="34" charset="0"/>
              <a:buChar char="•"/>
            </a:pPr>
            <a:endParaRPr lang="de-CH" sz="3200" dirty="0"/>
          </a:p>
          <a:p>
            <a:pPr marL="457200" indent="-457200">
              <a:buFont typeface="Arial" pitchFamily="34" charset="0"/>
              <a:buChar char="•"/>
            </a:pPr>
            <a:endParaRPr lang="de-CH" sz="3200" dirty="0" smtClean="0"/>
          </a:p>
          <a:p>
            <a:pPr marL="457200" indent="-457200">
              <a:buFont typeface="Arial" pitchFamily="34" charset="0"/>
              <a:buChar char="•"/>
            </a:pPr>
            <a:endParaRPr lang="de-CH" sz="3200" dirty="0"/>
          </a:p>
          <a:p>
            <a:pPr marL="457200" indent="-457200">
              <a:buFont typeface="Arial" pitchFamily="34" charset="0"/>
              <a:buChar char="•"/>
            </a:pPr>
            <a:endParaRPr lang="de-CH" sz="3200" dirty="0" smtClean="0"/>
          </a:p>
          <a:p>
            <a:pPr marL="457200" indent="-457200">
              <a:buFont typeface="Arial" pitchFamily="34" charset="0"/>
              <a:buChar char="•"/>
            </a:pPr>
            <a:endParaRPr lang="de-CH" sz="3200" dirty="0"/>
          </a:p>
          <a:p>
            <a:pPr marL="457200" indent="-457200">
              <a:buFont typeface="Arial" pitchFamily="34" charset="0"/>
              <a:buChar char="•"/>
            </a:pPr>
            <a:endParaRPr lang="de-CH" sz="3200" dirty="0" smtClean="0"/>
          </a:p>
          <a:p>
            <a:pPr marL="457200" indent="-457200">
              <a:buFont typeface="Arial" pitchFamily="34" charset="0"/>
              <a:buChar char="•"/>
            </a:pPr>
            <a:endParaRPr lang="de-CH" sz="1200" dirty="0" smtClean="0"/>
          </a:p>
          <a:p>
            <a:r>
              <a:rPr lang="de-CH" sz="3200" dirty="0" smtClean="0"/>
              <a:t>       Sie zeigt nur 45 min</a:t>
            </a:r>
          </a:p>
          <a:p>
            <a:r>
              <a:rPr lang="de-CH" sz="3200" dirty="0" smtClean="0"/>
              <a:t>      und hat nur 1 Zeiger</a:t>
            </a:r>
          </a:p>
          <a:p>
            <a:endParaRPr lang="de-CH" sz="2800" dirty="0" smtClean="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464" y="1980000"/>
            <a:ext cx="3600000" cy="3618365"/>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00" y="1980000"/>
            <a:ext cx="3600000" cy="3618367"/>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00" y="1980000"/>
            <a:ext cx="3600000" cy="3618367"/>
          </a:xfrm>
          <a:prstGeom prst="rect">
            <a:avLst/>
          </a:prstGeom>
        </p:spPr>
      </p:pic>
      <p:sp>
        <p:nvSpPr>
          <p:cNvPr id="8" name="Textfeld 7"/>
          <p:cNvSpPr txBox="1"/>
          <p:nvPr/>
        </p:nvSpPr>
        <p:spPr>
          <a:xfrm>
            <a:off x="4821838" y="5498068"/>
            <a:ext cx="4358674" cy="523220"/>
          </a:xfrm>
          <a:prstGeom prst="rect">
            <a:avLst/>
          </a:prstGeom>
          <a:noFill/>
        </p:spPr>
        <p:txBody>
          <a:bodyPr wrap="square" rtlCol="0">
            <a:spAutoFit/>
          </a:bodyPr>
          <a:lstStyle/>
          <a:p>
            <a:r>
              <a:rPr lang="de-CH" sz="2800" dirty="0" smtClean="0"/>
              <a:t>noch 44 min bis zur Abgabe</a:t>
            </a:r>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00" y="1980000"/>
            <a:ext cx="3600000" cy="3618367"/>
          </a:xfrm>
          <a:prstGeom prst="rect">
            <a:avLst/>
          </a:prstGeom>
        </p:spPr>
      </p:pic>
      <p:sp>
        <p:nvSpPr>
          <p:cNvPr id="10" name="Textfeld 9"/>
          <p:cNvSpPr txBox="1"/>
          <p:nvPr/>
        </p:nvSpPr>
        <p:spPr>
          <a:xfrm>
            <a:off x="4644008" y="5498068"/>
            <a:ext cx="4358674" cy="523220"/>
          </a:xfrm>
          <a:prstGeom prst="rect">
            <a:avLst/>
          </a:prstGeom>
          <a:noFill/>
        </p:spPr>
        <p:txBody>
          <a:bodyPr wrap="square" rtlCol="0">
            <a:spAutoFit/>
          </a:bodyPr>
          <a:lstStyle/>
          <a:p>
            <a:pPr algn="ctr"/>
            <a:r>
              <a:rPr lang="de-CH" sz="2800" dirty="0" smtClean="0"/>
              <a:t>Halbzeit, noch 22.5 min</a:t>
            </a:r>
          </a:p>
        </p:txBody>
      </p:sp>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8000" y="1980000"/>
            <a:ext cx="3600000" cy="3618367"/>
          </a:xfrm>
          <a:prstGeom prst="rect">
            <a:avLst/>
          </a:prstGeom>
        </p:spPr>
      </p:pic>
      <p:sp>
        <p:nvSpPr>
          <p:cNvPr id="12" name="Textfeld 11"/>
          <p:cNvSpPr txBox="1"/>
          <p:nvPr/>
        </p:nvSpPr>
        <p:spPr>
          <a:xfrm>
            <a:off x="4677822" y="5498068"/>
            <a:ext cx="4358674" cy="523220"/>
          </a:xfrm>
          <a:prstGeom prst="rect">
            <a:avLst/>
          </a:prstGeom>
          <a:noFill/>
        </p:spPr>
        <p:txBody>
          <a:bodyPr wrap="square" rtlCol="0">
            <a:spAutoFit/>
          </a:bodyPr>
          <a:lstStyle/>
          <a:p>
            <a:pPr algn="ctr"/>
            <a:r>
              <a:rPr lang="de-CH" sz="2800" dirty="0" smtClean="0"/>
              <a:t>noch 3 min bis zur Abgabe</a:t>
            </a:r>
          </a:p>
        </p:txBody>
      </p:sp>
      <p:pic>
        <p:nvPicPr>
          <p:cNvPr id="13" name="Grafi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8000" y="1980000"/>
            <a:ext cx="3600000" cy="3618367"/>
          </a:xfrm>
          <a:prstGeom prst="rect">
            <a:avLst/>
          </a:prstGeom>
        </p:spPr>
      </p:pic>
      <p:sp>
        <p:nvSpPr>
          <p:cNvPr id="14" name="Textfeld 13"/>
          <p:cNvSpPr txBox="1"/>
          <p:nvPr/>
        </p:nvSpPr>
        <p:spPr>
          <a:xfrm>
            <a:off x="4714667" y="5498068"/>
            <a:ext cx="4358674" cy="523220"/>
          </a:xfrm>
          <a:prstGeom prst="rect">
            <a:avLst/>
          </a:prstGeom>
          <a:noFill/>
        </p:spPr>
        <p:txBody>
          <a:bodyPr wrap="square" rtlCol="0">
            <a:spAutoFit/>
          </a:bodyPr>
          <a:lstStyle/>
          <a:p>
            <a:pPr algn="ctr"/>
            <a:r>
              <a:rPr lang="de-CH" sz="2800" dirty="0" smtClean="0"/>
              <a:t>Abgabezeit</a:t>
            </a:r>
          </a:p>
        </p:txBody>
      </p:sp>
      <p:pic>
        <p:nvPicPr>
          <p:cNvPr id="16" name="Grafik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17" name="Pfeil nach rechts 16"/>
          <p:cNvSpPr/>
          <p:nvPr/>
        </p:nvSpPr>
        <p:spPr>
          <a:xfrm flipH="1">
            <a:off x="4211960" y="2636912"/>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64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fade">
                                      <p:cBhvr>
                                        <p:cTn id="23" dur="500"/>
                                        <p:tgtEl>
                                          <p:spTgt spid="5">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animEffect transition="in" filter="fade">
                                      <p:cBhvr>
                                        <p:cTn id="28" dur="500"/>
                                        <p:tgtEl>
                                          <p:spTgt spid="5">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xit" presetSubtype="0" fill="hold" nodeType="withEffect">
                                  <p:stCondLst>
                                    <p:cond delay="0"/>
                                  </p:stCondLst>
                                  <p:childTnLst>
                                    <p:animEffect transition="out" filter="fade">
                                      <p:cBhvr>
                                        <p:cTn id="40" dur="500"/>
                                        <p:tgtEl>
                                          <p:spTgt spid="5">
                                            <p:txEl>
                                              <p:pRg st="9" end="9"/>
                                            </p:txEl>
                                          </p:spTgt>
                                        </p:tgtEl>
                                      </p:cBhvr>
                                    </p:animEffect>
                                    <p:set>
                                      <p:cBhvr>
                                        <p:cTn id="41" dur="1" fill="hold">
                                          <p:stCondLst>
                                            <p:cond delay="499"/>
                                          </p:stCondLst>
                                        </p:cTn>
                                        <p:tgtEl>
                                          <p:spTgt spid="5">
                                            <p:txEl>
                                              <p:pRg st="9" end="9"/>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
                                            <p:txEl>
                                              <p:pRg st="10" end="10"/>
                                            </p:txEl>
                                          </p:spTgt>
                                        </p:tgtEl>
                                      </p:cBhvr>
                                    </p:animEffect>
                                    <p:set>
                                      <p:cBhvr>
                                        <p:cTn id="44" dur="1" fill="hold">
                                          <p:stCondLst>
                                            <p:cond delay="499"/>
                                          </p:stCondLst>
                                        </p:cTn>
                                        <p:tgtEl>
                                          <p:spTgt spid="5">
                                            <p:txEl>
                                              <p:pRg st="10" end="10"/>
                                            </p:txEl>
                                          </p:spTgt>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50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500"/>
                                        <p:tgtEl>
                                          <p:spTgt spid="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xit" presetSubtype="0" fill="hold" grpId="0" nodeType="withEffect">
                                  <p:stCondLst>
                                    <p:cond delay="0"/>
                                  </p:stCondLst>
                                  <p:childTnLst>
                                    <p:animEffect transition="out" filter="fade">
                                      <p:cBhvr>
                                        <p:cTn id="55" dur="500"/>
                                        <p:tgtEl>
                                          <p:spTgt spid="8">
                                            <p:txEl>
                                              <p:pRg st="0" end="0"/>
                                            </p:txEl>
                                          </p:spTgt>
                                        </p:tgtEl>
                                      </p:cBhvr>
                                    </p:animEffect>
                                    <p:set>
                                      <p:cBhvr>
                                        <p:cTn id="56" dur="1" fill="hold">
                                          <p:stCondLst>
                                            <p:cond delay="499"/>
                                          </p:stCondLst>
                                        </p:cTn>
                                        <p:tgtEl>
                                          <p:spTgt spid="8">
                                            <p:txEl>
                                              <p:pRg st="0" end="0"/>
                                            </p:txEl>
                                          </p:spTgt>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50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xit" presetSubtype="0" fill="hold" grpId="1" nodeType="with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nodeType="afterEffect">
                                  <p:stCondLst>
                                    <p:cond delay="500"/>
                                  </p:stCondLst>
                                  <p:childTnLst>
                                    <p:set>
                                      <p:cBhvr>
                                        <p:cTn id="71" dur="1" fill="hold">
                                          <p:stCondLst>
                                            <p:cond delay="0"/>
                                          </p:stCondLst>
                                        </p:cTn>
                                        <p:tgtEl>
                                          <p:spTgt spid="12">
                                            <p:txEl>
                                              <p:pRg st="0" end="0"/>
                                            </p:txEl>
                                          </p:spTgt>
                                        </p:tgtEl>
                                        <p:attrNameLst>
                                          <p:attrName>style.visibility</p:attrName>
                                        </p:attrNameLst>
                                      </p:cBhvr>
                                      <p:to>
                                        <p:strVal val="visible"/>
                                      </p:to>
                                    </p:set>
                                    <p:animEffect transition="in" filter="fade">
                                      <p:cBhvr>
                                        <p:cTn id="72" dur="500"/>
                                        <p:tgtEl>
                                          <p:spTgt spid="1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0" presetClass="exit" presetSubtype="0" fill="hold" grpId="0" nodeType="withEffect">
                                  <p:stCondLst>
                                    <p:cond delay="500"/>
                                  </p:stCondLst>
                                  <p:childTnLst>
                                    <p:animEffect transition="out" filter="fade">
                                      <p:cBhvr>
                                        <p:cTn id="79" dur="500"/>
                                        <p:tgtEl>
                                          <p:spTgt spid="12">
                                            <p:txEl>
                                              <p:pRg st="0" end="0"/>
                                            </p:txEl>
                                          </p:spTgt>
                                        </p:tgtEl>
                                      </p:cBhvr>
                                    </p:animEffect>
                                    <p:set>
                                      <p:cBhvr>
                                        <p:cTn id="80" dur="1" fill="hold">
                                          <p:stCondLst>
                                            <p:cond delay="499"/>
                                          </p:stCondLst>
                                        </p:cTn>
                                        <p:tgtEl>
                                          <p:spTgt spid="12">
                                            <p:txEl>
                                              <p:pRg st="0" end="0"/>
                                            </p:txEl>
                                          </p:spTgt>
                                        </p:tgtEl>
                                        <p:attrNameLst>
                                          <p:attrName>style.visibility</p:attrName>
                                        </p:attrNameLst>
                                      </p:cBhvr>
                                      <p:to>
                                        <p:strVal val="hidden"/>
                                      </p:to>
                                    </p:set>
                                  </p:childTnLst>
                                </p:cTn>
                              </p:par>
                            </p:childTnLst>
                          </p:cTn>
                        </p:par>
                        <p:par>
                          <p:cTn id="81" fill="hold">
                            <p:stCondLst>
                              <p:cond delay="1000"/>
                            </p:stCondLst>
                            <p:childTnLst>
                              <p:par>
                                <p:cTn id="82" presetID="10" presetClass="entr" presetSubtype="0" fill="hold" nodeType="afterEffect">
                                  <p:stCondLst>
                                    <p:cond delay="500"/>
                                  </p:stCondLst>
                                  <p:childTnLst>
                                    <p:set>
                                      <p:cBhvr>
                                        <p:cTn id="83" dur="1" fill="hold">
                                          <p:stCondLst>
                                            <p:cond delay="0"/>
                                          </p:stCondLst>
                                        </p:cTn>
                                        <p:tgtEl>
                                          <p:spTgt spid="14">
                                            <p:txEl>
                                              <p:pRg st="0" end="0"/>
                                            </p:txEl>
                                          </p:spTgt>
                                        </p:tgtEl>
                                        <p:attrNameLst>
                                          <p:attrName>style.visibility</p:attrName>
                                        </p:attrNameLst>
                                      </p:cBhvr>
                                      <p:to>
                                        <p:strVal val="visible"/>
                                      </p:to>
                                    </p:set>
                                    <p:animEffect transition="in" filter="fade">
                                      <p:cBhvr>
                                        <p:cTn id="8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0" grpId="0"/>
      <p:bldP spid="10" grpId="1"/>
      <p:bldP spid="12" grpId="0" build="allAtOnce"/>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860519"/>
            <a:ext cx="4251170" cy="5016758"/>
          </a:xfrm>
          <a:prstGeom prst="rect">
            <a:avLst/>
          </a:prstGeom>
          <a:noFill/>
        </p:spPr>
        <p:txBody>
          <a:bodyPr wrap="square" rtlCol="0">
            <a:spAutoFit/>
          </a:bodyPr>
          <a:lstStyle/>
          <a:p>
            <a:pPr marL="457200" indent="-457200">
              <a:buFont typeface="Arial" pitchFamily="34" charset="0"/>
              <a:buChar char="•"/>
            </a:pPr>
            <a:r>
              <a:rPr lang="de-CH" sz="3200" dirty="0" smtClean="0"/>
              <a:t>Ich mache Termin</a:t>
            </a:r>
            <a:r>
              <a:rPr lang="de-CH" sz="3200" b="1" dirty="0" smtClean="0"/>
              <a:t>vorschläge.</a:t>
            </a:r>
          </a:p>
          <a:p>
            <a:pPr marL="457200" indent="-457200">
              <a:buFont typeface="Arial" pitchFamily="34" charset="0"/>
              <a:buChar char="•"/>
            </a:pPr>
            <a:r>
              <a:rPr lang="de-CH" sz="3200" b="1" dirty="0" smtClean="0"/>
              <a:t>Sie</a:t>
            </a:r>
            <a:r>
              <a:rPr lang="de-CH" sz="3200" dirty="0" smtClean="0"/>
              <a:t> machen Terminvorschläge.</a:t>
            </a:r>
          </a:p>
          <a:p>
            <a:pPr marL="457200" indent="-457200">
              <a:buFont typeface="Arial" pitchFamily="34" charset="0"/>
              <a:buChar char="•"/>
            </a:pPr>
            <a:r>
              <a:rPr lang="de-CH" sz="3200" dirty="0" smtClean="0"/>
              <a:t>Wir beraten darüber (mit </a:t>
            </a:r>
            <a:r>
              <a:rPr lang="de-CH" sz="3200" b="1" dirty="0" smtClean="0"/>
              <a:t>Begründungen</a:t>
            </a:r>
            <a:r>
              <a:rPr lang="de-CH" sz="3200" dirty="0" smtClean="0"/>
              <a:t>).</a:t>
            </a:r>
          </a:p>
          <a:p>
            <a:pPr marL="457200" indent="-457200">
              <a:buFont typeface="Arial" pitchFamily="34" charset="0"/>
              <a:buChar char="•"/>
            </a:pPr>
            <a:r>
              <a:rPr lang="de-CH" sz="3200" dirty="0" smtClean="0"/>
              <a:t>Abstimmung</a:t>
            </a:r>
          </a:p>
          <a:p>
            <a:pPr marL="457200" indent="-457200">
              <a:buFont typeface="Arial" pitchFamily="34" charset="0"/>
              <a:buChar char="•"/>
            </a:pPr>
            <a:r>
              <a:rPr lang="de-CH" sz="3200" dirty="0" smtClean="0"/>
              <a:t>Keine </a:t>
            </a:r>
            <a:r>
              <a:rPr lang="de-CH" sz="3200" b="1" dirty="0" smtClean="0"/>
              <a:t>Verschiebung</a:t>
            </a:r>
            <a:endParaRPr lang="de-CH" sz="3200" dirty="0"/>
          </a:p>
          <a:p>
            <a:pPr marL="457200" indent="-457200">
              <a:buFont typeface="Arial" pitchFamily="34" charset="0"/>
              <a:buChar char="•"/>
            </a:pPr>
            <a:r>
              <a:rPr lang="de-CH" sz="3200" dirty="0" smtClean="0"/>
              <a:t>Wir haben </a:t>
            </a:r>
            <a:r>
              <a:rPr lang="de-CH" sz="3200" b="1" dirty="0" smtClean="0"/>
              <a:t>4 Tests </a:t>
            </a:r>
            <a:r>
              <a:rPr lang="de-CH" sz="3200" dirty="0" smtClean="0"/>
              <a:t>in der G1.</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1052736"/>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99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fade">
                                      <p:cBhvr>
                                        <p:cTn id="43" dur="500"/>
                                        <p:tgtEl>
                                          <p:spTgt spid="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5">
                                            <p:txEl>
                                              <p:pRg st="0" end="0"/>
                                            </p:txEl>
                                          </p:spTgt>
                                        </p:tgtEl>
                                      </p:cBhvr>
                                    </p:animEffect>
                                    <p:set>
                                      <p:cBhvr>
                                        <p:cTn id="48" dur="1" fill="hold">
                                          <p:stCondLst>
                                            <p:cond delay="499"/>
                                          </p:stCondLst>
                                        </p:cTn>
                                        <p:tgtEl>
                                          <p:spTgt spid="5">
                                            <p:txEl>
                                              <p:pRg st="0" end="0"/>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5">
                                            <p:txEl>
                                              <p:pRg st="1" end="1"/>
                                            </p:txEl>
                                          </p:spTgt>
                                        </p:tgtEl>
                                      </p:cBhvr>
                                    </p:animEffect>
                                    <p:set>
                                      <p:cBhvr>
                                        <p:cTn id="51" dur="1" fill="hold">
                                          <p:stCondLst>
                                            <p:cond delay="499"/>
                                          </p:stCondLst>
                                        </p:cTn>
                                        <p:tgtEl>
                                          <p:spTgt spid="5">
                                            <p:txEl>
                                              <p:pRg st="1" end="1"/>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
                                            <p:txEl>
                                              <p:pRg st="2" end="2"/>
                                            </p:txEl>
                                          </p:spTgt>
                                        </p:tgtEl>
                                      </p:cBhvr>
                                    </p:animEffect>
                                    <p:set>
                                      <p:cBhvr>
                                        <p:cTn id="54" dur="1" fill="hold">
                                          <p:stCondLst>
                                            <p:cond delay="499"/>
                                          </p:stCondLst>
                                        </p:cTn>
                                        <p:tgtEl>
                                          <p:spTgt spid="5">
                                            <p:txEl>
                                              <p:pRg st="2" end="2"/>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
                                            <p:txEl>
                                              <p:pRg st="3" end="3"/>
                                            </p:txEl>
                                          </p:spTgt>
                                        </p:tgtEl>
                                      </p:cBhvr>
                                    </p:animEffect>
                                    <p:set>
                                      <p:cBhvr>
                                        <p:cTn id="57" dur="1" fill="hold">
                                          <p:stCondLst>
                                            <p:cond delay="499"/>
                                          </p:stCondLst>
                                        </p:cTn>
                                        <p:tgtEl>
                                          <p:spTgt spid="5">
                                            <p:txEl>
                                              <p:pRg st="3" end="3"/>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
                                            <p:txEl>
                                              <p:pRg st="4" end="4"/>
                                            </p:txEl>
                                          </p:spTgt>
                                        </p:tgtEl>
                                      </p:cBhvr>
                                    </p:animEffect>
                                    <p:set>
                                      <p:cBhvr>
                                        <p:cTn id="60" dur="1" fill="hold">
                                          <p:stCondLst>
                                            <p:cond delay="499"/>
                                          </p:stCondLst>
                                        </p:cTn>
                                        <p:tgtEl>
                                          <p:spTgt spid="5">
                                            <p:txEl>
                                              <p:pRg st="4" end="4"/>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5">
                                            <p:txEl>
                                              <p:pRg st="5" end="5"/>
                                            </p:txEl>
                                          </p:spTgt>
                                        </p:tgtEl>
                                      </p:cBhvr>
                                    </p:animEffect>
                                    <p:set>
                                      <p:cBhvr>
                                        <p:cTn id="63"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42263"/>
            <a:ext cx="4358674" cy="4893647"/>
          </a:xfrm>
          <a:prstGeom prst="rect">
            <a:avLst/>
          </a:prstGeom>
          <a:noFill/>
        </p:spPr>
        <p:txBody>
          <a:bodyPr wrap="square" rtlCol="0">
            <a:spAutoFit/>
          </a:bodyPr>
          <a:lstStyle/>
          <a:p>
            <a:r>
              <a:rPr lang="de-CH" sz="3200" b="1" dirty="0" smtClean="0"/>
              <a:t>Test-Aufbau</a:t>
            </a:r>
          </a:p>
          <a:p>
            <a:pPr marL="457200" indent="-457200">
              <a:buFont typeface="Arial" pitchFamily="34" charset="0"/>
              <a:buChar char="•"/>
            </a:pPr>
            <a:r>
              <a:rPr lang="de-CH" sz="2800" dirty="0" smtClean="0"/>
              <a:t>12 Punkte zum Thema</a:t>
            </a:r>
          </a:p>
          <a:p>
            <a:pPr marL="457200" indent="-457200">
              <a:buFont typeface="Arial" pitchFamily="34" charset="0"/>
              <a:buChar char="•"/>
            </a:pPr>
            <a:r>
              <a:rPr lang="de-CH" sz="2800" dirty="0" smtClean="0"/>
              <a:t>5 Punkte vom Protokoll (haben Sie schon)</a:t>
            </a:r>
          </a:p>
          <a:p>
            <a:pPr marL="457200" indent="-457200">
              <a:buFont typeface="Arial" pitchFamily="34" charset="0"/>
              <a:buChar char="•"/>
            </a:pPr>
            <a:r>
              <a:rPr lang="de-CH" sz="2800" dirty="0" smtClean="0"/>
              <a:t>3 </a:t>
            </a:r>
            <a:r>
              <a:rPr lang="de-CH" sz="2800" dirty="0"/>
              <a:t>Punkte </a:t>
            </a:r>
            <a:r>
              <a:rPr lang="de-CH" sz="2800" dirty="0" smtClean="0"/>
              <a:t>von der Laborprüfung           (haben </a:t>
            </a:r>
            <a:r>
              <a:rPr lang="de-CH" sz="2800" dirty="0"/>
              <a:t>Sie schon</a:t>
            </a:r>
            <a:r>
              <a:rPr lang="de-CH" sz="2800" dirty="0" smtClean="0"/>
              <a:t>)</a:t>
            </a:r>
          </a:p>
          <a:p>
            <a:pPr marL="457200" indent="-457200">
              <a:buFont typeface="Arial" pitchFamily="34" charset="0"/>
              <a:buChar char="•"/>
            </a:pPr>
            <a:r>
              <a:rPr lang="de-CH" sz="2800" dirty="0" smtClean="0"/>
              <a:t>4 </a:t>
            </a:r>
            <a:r>
              <a:rPr lang="de-CH" sz="2800" dirty="0" smtClean="0"/>
              <a:t>Punkte </a:t>
            </a:r>
            <a:r>
              <a:rPr lang="de-CH" sz="2800" dirty="0"/>
              <a:t>als </a:t>
            </a:r>
            <a:r>
              <a:rPr lang="de-CH" sz="2800" dirty="0" smtClean="0"/>
              <a:t>Testfragen zum Praktikum</a:t>
            </a:r>
          </a:p>
          <a:p>
            <a:pPr marL="457200" indent="-457200">
              <a:buFont typeface="Arial" pitchFamily="34" charset="0"/>
              <a:buChar char="•"/>
            </a:pPr>
            <a:r>
              <a:rPr lang="de-CH" sz="2800" dirty="0" smtClean="0"/>
              <a:t>Repetitionsfrage</a:t>
            </a:r>
          </a:p>
          <a:p>
            <a:pPr marL="457200" indent="-457200">
              <a:buFont typeface="Arial" pitchFamily="34" charset="0"/>
              <a:buChar char="•"/>
            </a:pPr>
            <a:r>
              <a:rPr lang="de-CH" sz="2800" dirty="0" smtClean="0"/>
              <a:t>Bonusfrage</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2852936"/>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1352551"/>
            <a:ext cx="9144000" cy="2856753"/>
          </a:xfrm>
          <a:prstGeom prst="rect">
            <a:avLst/>
          </a:prstGeom>
        </p:spPr>
      </p:pic>
    </p:spTree>
    <p:extLst>
      <p:ext uri="{BB962C8B-B14F-4D97-AF65-F5344CB8AC3E}">
        <p14:creationId xmlns:p14="http://schemas.microsoft.com/office/powerpoint/2010/main" val="281084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42263"/>
            <a:ext cx="4358674" cy="6678751"/>
          </a:xfrm>
          <a:prstGeom prst="rect">
            <a:avLst/>
          </a:prstGeom>
          <a:noFill/>
        </p:spPr>
        <p:txBody>
          <a:bodyPr wrap="square" rtlCol="0">
            <a:spAutoFit/>
          </a:bodyPr>
          <a:lstStyle/>
          <a:p>
            <a:r>
              <a:rPr lang="de-CH" sz="3200" b="1" dirty="0" smtClean="0"/>
              <a:t>Bonus-Aufgabe</a:t>
            </a:r>
          </a:p>
          <a:p>
            <a:pPr marL="457200" indent="-457200">
              <a:buFont typeface="Arial" pitchFamily="34" charset="0"/>
              <a:buChar char="•"/>
            </a:pPr>
            <a:r>
              <a:rPr lang="de-CH" sz="2800" dirty="0" smtClean="0"/>
              <a:t>Über das rechnerische Punktemaximum hinaus.</a:t>
            </a:r>
          </a:p>
          <a:p>
            <a:pPr marL="457200" indent="-457200">
              <a:buFont typeface="Arial" pitchFamily="34" charset="0"/>
              <a:buChar char="•"/>
            </a:pPr>
            <a:r>
              <a:rPr lang="de-CH" sz="2800" dirty="0" smtClean="0"/>
              <a:t>Über den behandelten Stoff hinaus.</a:t>
            </a:r>
          </a:p>
          <a:p>
            <a:pPr marL="457200" indent="-457200">
              <a:buFont typeface="Arial" pitchFamily="34" charset="0"/>
              <a:buChar char="•"/>
            </a:pPr>
            <a:endParaRPr lang="de-CH" sz="2800" dirty="0"/>
          </a:p>
          <a:p>
            <a:r>
              <a:rPr lang="de-CH" sz="2800" dirty="0" smtClean="0"/>
              <a:t>z.B. </a:t>
            </a:r>
          </a:p>
          <a:p>
            <a:r>
              <a:rPr lang="de-CH" sz="2800" dirty="0">
                <a:latin typeface="Times New Roman" pitchFamily="18" charset="0"/>
                <a:cs typeface="Times New Roman" pitchFamily="18" charset="0"/>
              </a:rPr>
              <a:t>Nennen Sie die Namen von drei </a:t>
            </a:r>
            <a:r>
              <a:rPr lang="de-CH" sz="2800" dirty="0" smtClean="0">
                <a:latin typeface="Times New Roman" pitchFamily="18" charset="0"/>
                <a:cs typeface="Times New Roman" pitchFamily="18" charset="0"/>
              </a:rPr>
              <a:t>Chemie-Konzernen der Region Basel.</a:t>
            </a:r>
          </a:p>
          <a:p>
            <a:pPr marL="457200" indent="-457200">
              <a:buFont typeface="Arial" pitchFamily="34" charset="0"/>
              <a:buChar char="•"/>
            </a:pPr>
            <a:endParaRPr lang="de-CH" sz="2800" dirty="0"/>
          </a:p>
          <a:p>
            <a:r>
              <a:rPr lang="de-CH" sz="2800" dirty="0" smtClean="0">
                <a:solidFill>
                  <a:srgbClr val="0000FF"/>
                </a:solidFill>
                <a:latin typeface="Brush Script MT" pitchFamily="66" charset="0"/>
              </a:rPr>
              <a:t>Roche, Novartis, Syngenta</a:t>
            </a:r>
          </a:p>
          <a:p>
            <a:endParaRPr lang="de-CH" sz="2800" dirty="0" smtClean="0"/>
          </a:p>
          <a:p>
            <a:pPr marL="457200" indent="-457200">
              <a:buFont typeface="Arial" pitchFamily="34" charset="0"/>
              <a:buChar char="•"/>
            </a:pPr>
            <a:endParaRPr lang="de-CH" sz="3200" dirty="0" smtClean="0"/>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3284984"/>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80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42263"/>
            <a:ext cx="4358674" cy="5816977"/>
          </a:xfrm>
          <a:prstGeom prst="rect">
            <a:avLst/>
          </a:prstGeom>
          <a:noFill/>
        </p:spPr>
        <p:txBody>
          <a:bodyPr wrap="square" rtlCol="0">
            <a:spAutoFit/>
          </a:bodyPr>
          <a:lstStyle/>
          <a:p>
            <a:r>
              <a:rPr lang="de-CH" sz="3200" b="1" dirty="0" smtClean="0"/>
              <a:t>Bonus-Aufgabe</a:t>
            </a:r>
          </a:p>
          <a:p>
            <a:pPr marL="457200" indent="-457200">
              <a:buFont typeface="Arial" pitchFamily="34" charset="0"/>
              <a:buChar char="•"/>
            </a:pPr>
            <a:r>
              <a:rPr lang="de-CH" sz="2800" dirty="0" smtClean="0"/>
              <a:t>Über das rechnerische Punktemaximum hinaus.</a:t>
            </a:r>
          </a:p>
          <a:p>
            <a:pPr marL="457200" indent="-457200">
              <a:buFont typeface="Arial" pitchFamily="34" charset="0"/>
              <a:buChar char="•"/>
            </a:pPr>
            <a:r>
              <a:rPr lang="de-CH" sz="2800" dirty="0" smtClean="0"/>
              <a:t>Über den behandelten Stoff hinaus.</a:t>
            </a:r>
          </a:p>
          <a:p>
            <a:pPr marL="457200" indent="-457200">
              <a:buFont typeface="Arial" pitchFamily="34" charset="0"/>
              <a:buChar char="•"/>
            </a:pPr>
            <a:endParaRPr lang="de-CH" sz="2800" dirty="0"/>
          </a:p>
          <a:p>
            <a:r>
              <a:rPr lang="de-CH" sz="2800" dirty="0" smtClean="0"/>
              <a:t>Die Bonusfrage gibt nur einen Punkte, wenn im Test nicht mehr als zwei </a:t>
            </a:r>
            <a:r>
              <a:rPr lang="de-CH" sz="2800" b="1" dirty="0" smtClean="0"/>
              <a:t>Rechtschreibefehler </a:t>
            </a:r>
            <a:r>
              <a:rPr lang="de-CH" sz="2800" dirty="0" smtClean="0"/>
              <a:t>vorkommen.</a:t>
            </a:r>
          </a:p>
          <a:p>
            <a:pPr marL="457200" indent="-457200">
              <a:buFont typeface="Arial" pitchFamily="34" charset="0"/>
              <a:buChar char="•"/>
            </a:pPr>
            <a:endParaRPr lang="de-CH" sz="3200" dirty="0" smtClean="0"/>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3284984"/>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25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6124754"/>
          </a:xfrm>
          <a:prstGeom prst="rect">
            <a:avLst/>
          </a:prstGeom>
          <a:noFill/>
        </p:spPr>
        <p:txBody>
          <a:bodyPr wrap="square" rtlCol="0">
            <a:spAutoFit/>
          </a:bodyPr>
          <a:lstStyle/>
          <a:p>
            <a:pPr marL="457200" indent="-457200">
              <a:buFont typeface="Arial" pitchFamily="34" charset="0"/>
              <a:buChar char="•"/>
            </a:pPr>
            <a:r>
              <a:rPr lang="de-CH" sz="3200" dirty="0" smtClean="0"/>
              <a:t>Keine Antworten-</a:t>
            </a:r>
            <a:r>
              <a:rPr lang="de-CH" sz="3200" b="1" dirty="0" smtClean="0"/>
              <a:t>auswahl</a:t>
            </a:r>
            <a:r>
              <a:rPr lang="de-CH" sz="3200" dirty="0" smtClean="0"/>
              <a:t> geben.</a:t>
            </a:r>
          </a:p>
          <a:p>
            <a:endParaRPr lang="de-CH" sz="1000" dirty="0"/>
          </a:p>
          <a:p>
            <a:r>
              <a:rPr lang="de-CH" sz="2000" dirty="0" smtClean="0">
                <a:latin typeface="Arial" pitchFamily="34" charset="0"/>
                <a:cs typeface="Arial" pitchFamily="34" charset="0"/>
              </a:rPr>
              <a:t>z.B.: </a:t>
            </a:r>
            <a:r>
              <a:rPr lang="de-CH" sz="2000" dirty="0" smtClean="0">
                <a:latin typeface="Times New Roman" pitchFamily="18" charset="0"/>
                <a:cs typeface="Times New Roman" pitchFamily="18" charset="0"/>
              </a:rPr>
              <a:t>Welche Ladung hat ein Elektron?</a:t>
            </a:r>
          </a:p>
          <a:p>
            <a:r>
              <a:rPr lang="de-CH" sz="1200" dirty="0" smtClean="0"/>
              <a:t> </a:t>
            </a:r>
          </a:p>
          <a:p>
            <a:r>
              <a:rPr lang="de-CH" sz="2400" dirty="0" smtClean="0">
                <a:solidFill>
                  <a:srgbClr val="0000FF"/>
                </a:solidFill>
                <a:latin typeface="Brush Script MT" pitchFamily="66" charset="0"/>
              </a:rPr>
              <a:t>Das Elektron ist positiv geladen.</a:t>
            </a:r>
          </a:p>
          <a:p>
            <a:r>
              <a:rPr lang="de-CH" sz="2400" dirty="0" smtClean="0">
                <a:solidFill>
                  <a:srgbClr val="0000FF"/>
                </a:solidFill>
                <a:latin typeface="Brush Script MT" pitchFamily="66" charset="0"/>
              </a:rPr>
              <a:t>Das Elektron ist negativ geladen. </a:t>
            </a:r>
          </a:p>
          <a:p>
            <a:endParaRPr lang="de-CH" sz="1400" dirty="0">
              <a:solidFill>
                <a:srgbClr val="0000FF"/>
              </a:solidFill>
            </a:endParaRPr>
          </a:p>
          <a:p>
            <a:r>
              <a:rPr lang="de-CH" sz="2400" dirty="0">
                <a:solidFill>
                  <a:srgbClr val="0000FF"/>
                </a:solidFill>
                <a:latin typeface="Brush Script MT" pitchFamily="66" charset="0"/>
              </a:rPr>
              <a:t>Das Elektron ist negativ geladen.</a:t>
            </a:r>
          </a:p>
          <a:p>
            <a:r>
              <a:rPr lang="de-CH" sz="2400" dirty="0" smtClean="0">
                <a:solidFill>
                  <a:srgbClr val="0000FF"/>
                </a:solidFill>
                <a:latin typeface="Brush Script MT" pitchFamily="66" charset="0"/>
              </a:rPr>
              <a:t>Das Elektron ist positiv geladen. </a:t>
            </a:r>
          </a:p>
          <a:p>
            <a:r>
              <a:rPr lang="de-CH" sz="2400" dirty="0" smtClean="0">
                <a:solidFill>
                  <a:srgbClr val="0000FF"/>
                </a:solidFill>
              </a:rPr>
              <a:t> </a:t>
            </a:r>
            <a:endParaRPr lang="de-CH" sz="1400" dirty="0">
              <a:solidFill>
                <a:srgbClr val="0000FF"/>
              </a:solidFill>
            </a:endParaRPr>
          </a:p>
          <a:p>
            <a:r>
              <a:rPr lang="de-CH" sz="2400" strike="sngStrike" dirty="0">
                <a:solidFill>
                  <a:srgbClr val="0000FF"/>
                </a:solidFill>
                <a:latin typeface="Brush Script MT" pitchFamily="66" charset="0"/>
              </a:rPr>
              <a:t>Das Elektron ist </a:t>
            </a:r>
            <a:r>
              <a:rPr lang="de-CH" sz="2400" strike="sngStrike" dirty="0" smtClean="0">
                <a:solidFill>
                  <a:srgbClr val="0000FF"/>
                </a:solidFill>
                <a:latin typeface="Brush Script MT" pitchFamily="66" charset="0"/>
              </a:rPr>
              <a:t>positiv </a:t>
            </a:r>
            <a:r>
              <a:rPr lang="de-CH" sz="2400" strike="sngStrike" dirty="0">
                <a:solidFill>
                  <a:srgbClr val="0000FF"/>
                </a:solidFill>
                <a:latin typeface="Brush Script MT" pitchFamily="66" charset="0"/>
              </a:rPr>
              <a:t>geladen.</a:t>
            </a:r>
          </a:p>
          <a:p>
            <a:r>
              <a:rPr lang="de-CH" sz="2400" dirty="0">
                <a:solidFill>
                  <a:srgbClr val="0000FF"/>
                </a:solidFill>
                <a:latin typeface="Brush Script MT" pitchFamily="66" charset="0"/>
              </a:rPr>
              <a:t>Das Elektron ist </a:t>
            </a:r>
            <a:r>
              <a:rPr lang="de-CH" sz="2400" dirty="0" smtClean="0">
                <a:solidFill>
                  <a:srgbClr val="0000FF"/>
                </a:solidFill>
                <a:latin typeface="Brush Script MT" pitchFamily="66" charset="0"/>
              </a:rPr>
              <a:t>negativ </a:t>
            </a:r>
            <a:r>
              <a:rPr lang="de-CH" sz="2400" dirty="0">
                <a:solidFill>
                  <a:srgbClr val="0000FF"/>
                </a:solidFill>
                <a:latin typeface="Brush Script MT" pitchFamily="66" charset="0"/>
              </a:rPr>
              <a:t>geladen</a:t>
            </a:r>
            <a:r>
              <a:rPr lang="de-CH" sz="2400" dirty="0" smtClean="0">
                <a:solidFill>
                  <a:srgbClr val="0000FF"/>
                </a:solidFill>
                <a:latin typeface="Brush Script MT" pitchFamily="66" charset="0"/>
              </a:rPr>
              <a:t>.</a:t>
            </a:r>
          </a:p>
          <a:p>
            <a:r>
              <a:rPr lang="de-CH" sz="2000" dirty="0" smtClean="0">
                <a:latin typeface="Brush Script MT" pitchFamily="66" charset="0"/>
              </a:rPr>
              <a:t> </a:t>
            </a:r>
            <a:endParaRPr lang="de-CH" sz="2000" b="1" dirty="0">
              <a:solidFill>
                <a:srgbClr val="FF0000"/>
              </a:solidFill>
              <a:latin typeface="Brush Script MT" pitchFamily="66" charset="0"/>
            </a:endParaRPr>
          </a:p>
          <a:p>
            <a:r>
              <a:rPr lang="de-CH" sz="2800" dirty="0" smtClean="0"/>
              <a:t>Bei sich widersprechenden Angaben korrigiere ich nur die erste.</a:t>
            </a:r>
          </a:p>
        </p:txBody>
      </p:sp>
      <p:sp>
        <p:nvSpPr>
          <p:cNvPr id="3" name="Textfeld 2"/>
          <p:cNvSpPr txBox="1"/>
          <p:nvPr/>
        </p:nvSpPr>
        <p:spPr>
          <a:xfrm>
            <a:off x="8748464" y="2492896"/>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sp>
        <p:nvSpPr>
          <p:cNvPr id="6" name="Textfeld 5"/>
          <p:cNvSpPr txBox="1"/>
          <p:nvPr/>
        </p:nvSpPr>
        <p:spPr>
          <a:xfrm>
            <a:off x="8748464" y="3501008"/>
            <a:ext cx="1008112"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sp>
        <p:nvSpPr>
          <p:cNvPr id="7" name="Textfeld 6"/>
          <p:cNvSpPr txBox="1"/>
          <p:nvPr/>
        </p:nvSpPr>
        <p:spPr>
          <a:xfrm>
            <a:off x="8748464" y="5013176"/>
            <a:ext cx="576064"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sp>
        <p:nvSpPr>
          <p:cNvPr id="8" name="Textfeld 7"/>
          <p:cNvSpPr txBox="1"/>
          <p:nvPr/>
        </p:nvSpPr>
        <p:spPr>
          <a:xfrm>
            <a:off x="8748464" y="2924944"/>
            <a:ext cx="720080" cy="646331"/>
          </a:xfrm>
          <a:prstGeom prst="rect">
            <a:avLst/>
          </a:prstGeom>
          <a:noFill/>
        </p:spPr>
        <p:txBody>
          <a:bodyPr wrap="square" rtlCol="0">
            <a:spAutoFit/>
          </a:bodyPr>
          <a:lstStyle/>
          <a:p>
            <a:r>
              <a:rPr lang="de-CH" b="1" dirty="0" smtClean="0">
                <a:solidFill>
                  <a:srgbClr val="FF0000"/>
                </a:solidFill>
                <a:latin typeface="Blackadder ITC" pitchFamily="82" charset="0"/>
              </a:rPr>
              <a:t>(-)</a:t>
            </a:r>
            <a:endParaRPr lang="de-CH" b="1" dirty="0">
              <a:solidFill>
                <a:srgbClr val="FF0000"/>
              </a:solidFill>
              <a:latin typeface="Blackadder ITC" pitchFamily="82" charset="0"/>
            </a:endParaRPr>
          </a:p>
          <a:p>
            <a:endParaRPr lang="de-CH" dirty="0"/>
          </a:p>
        </p:txBody>
      </p:sp>
      <p:sp>
        <p:nvSpPr>
          <p:cNvPr id="9" name="Textfeld 8"/>
          <p:cNvSpPr txBox="1"/>
          <p:nvPr/>
        </p:nvSpPr>
        <p:spPr>
          <a:xfrm>
            <a:off x="8604448" y="3862789"/>
            <a:ext cx="720080" cy="646331"/>
          </a:xfrm>
          <a:prstGeom prst="rect">
            <a:avLst/>
          </a:prstGeom>
          <a:noFill/>
        </p:spPr>
        <p:txBody>
          <a:bodyPr wrap="square" rtlCol="0">
            <a:spAutoFit/>
          </a:bodyPr>
          <a:lstStyle/>
          <a:p>
            <a:r>
              <a:rPr lang="de-CH" b="1" dirty="0" smtClean="0">
                <a:solidFill>
                  <a:srgbClr val="FF0000"/>
                </a:solidFill>
                <a:latin typeface="Blackadder ITC" pitchFamily="82" charset="0"/>
              </a:rPr>
              <a:t>(f)</a:t>
            </a:r>
            <a:endParaRPr lang="de-CH" b="1" dirty="0">
              <a:solidFill>
                <a:srgbClr val="FF0000"/>
              </a:solidFill>
              <a:latin typeface="Blackadder ITC" pitchFamily="82" charset="0"/>
            </a:endParaRPr>
          </a:p>
          <a:p>
            <a:endParaRPr lang="de-CH" dirty="0"/>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12" name="Pfeil nach rechts 11"/>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89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1"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1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500"/>
                                        <p:tgtEl>
                                          <p:spTgt spid="5">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1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1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fade">
                                      <p:cBhvr>
                                        <p:cTn id="62" dur="500"/>
                                        <p:tgtEl>
                                          <p:spTgt spid="5">
                                            <p:txEl>
                                              <p:pRg st="10" end="1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5">
                                            <p:txEl>
                                              <p:pRg st="11" end="11"/>
                                            </p:txEl>
                                          </p:spTgt>
                                        </p:tgtEl>
                                        <p:attrNameLst>
                                          <p:attrName>style.visibility</p:attrName>
                                        </p:attrNameLst>
                                      </p:cBhvr>
                                      <p:to>
                                        <p:strVal val="visible"/>
                                      </p:to>
                                    </p:set>
                                    <p:animEffect transition="in" filter="fade">
                                      <p:cBhvr>
                                        <p:cTn id="65" dur="500"/>
                                        <p:tgtEl>
                                          <p:spTgt spid="5">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1"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1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6" grpId="0"/>
      <p:bldP spid="7" grpId="1"/>
      <p:bldP spid="8" grpId="0"/>
      <p:bldP spid="9"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6401753"/>
          </a:xfrm>
          <a:prstGeom prst="rect">
            <a:avLst/>
          </a:prstGeom>
          <a:noFill/>
        </p:spPr>
        <p:txBody>
          <a:bodyPr wrap="square" rtlCol="0">
            <a:spAutoFit/>
          </a:bodyPr>
          <a:lstStyle/>
          <a:p>
            <a:pPr marL="457200" indent="-457200">
              <a:buFont typeface="Arial" pitchFamily="34" charset="0"/>
              <a:buChar char="•"/>
            </a:pPr>
            <a:r>
              <a:rPr lang="de-CH" sz="3200" dirty="0" smtClean="0"/>
              <a:t>Keine Antworten-</a:t>
            </a:r>
            <a:r>
              <a:rPr lang="de-CH" sz="3200" b="1" dirty="0" smtClean="0"/>
              <a:t>auswahl</a:t>
            </a:r>
            <a:r>
              <a:rPr lang="de-CH" sz="3200" dirty="0" smtClean="0"/>
              <a:t> geben.</a:t>
            </a:r>
          </a:p>
          <a:p>
            <a:endParaRPr lang="de-CH" sz="1000" dirty="0"/>
          </a:p>
          <a:p>
            <a:pPr marL="542925" indent="-542925"/>
            <a:r>
              <a:rPr lang="de-CH" sz="2000" dirty="0" smtClean="0">
                <a:latin typeface="Arial" pitchFamily="34" charset="0"/>
                <a:cs typeface="Arial" pitchFamily="34" charset="0"/>
              </a:rPr>
              <a:t>z.B.: </a:t>
            </a:r>
            <a:r>
              <a:rPr lang="de-CH" sz="2000" dirty="0" smtClean="0">
                <a:latin typeface="Times New Roman" pitchFamily="18" charset="0"/>
                <a:cs typeface="Times New Roman" pitchFamily="18" charset="0"/>
              </a:rPr>
              <a:t>Geben Sie 3 Eigenschaften von   Gold an. (1½P)</a:t>
            </a:r>
          </a:p>
          <a:p>
            <a:r>
              <a:rPr lang="de-CH" sz="1200" dirty="0" smtClean="0"/>
              <a:t> </a:t>
            </a:r>
          </a:p>
          <a:p>
            <a:r>
              <a:rPr lang="de-CH" sz="2400" dirty="0" smtClean="0">
                <a:solidFill>
                  <a:srgbClr val="0000FF"/>
                </a:solidFill>
                <a:latin typeface="Brush Script MT" pitchFamily="66" charset="0"/>
              </a:rPr>
              <a:t>Gold ist grün, leitet den Strom, ist wasserlöslich und hat eine grosse Dichte. </a:t>
            </a:r>
          </a:p>
          <a:p>
            <a:endParaRPr lang="de-CH" sz="1200" dirty="0"/>
          </a:p>
          <a:p>
            <a:r>
              <a:rPr lang="de-CH" sz="2800" dirty="0" smtClean="0"/>
              <a:t>Auch wenn hier drei richtige Eigenschaften angegeben wurden, sind von den ersten 3 Angaben nur 1 richtig.</a:t>
            </a:r>
          </a:p>
          <a:p>
            <a:r>
              <a:rPr lang="de-CH" sz="2800" dirty="0" smtClean="0"/>
              <a:t>Die 4. Angabe kann gar keinen Punkt geben.</a:t>
            </a:r>
          </a:p>
          <a:p>
            <a:r>
              <a:rPr lang="de-CH" sz="2800" dirty="0" smtClean="0">
                <a:sym typeface="Wingdings" pitchFamily="2" charset="2"/>
              </a:rPr>
              <a:t> Nur ½ von 1½P</a:t>
            </a:r>
            <a:endParaRPr lang="de-CH" sz="2800" dirty="0" smtClean="0"/>
          </a:p>
          <a:p>
            <a:endParaRPr lang="de-CH" sz="2800" dirty="0" smtClean="0"/>
          </a:p>
        </p:txBody>
      </p:sp>
      <p:sp>
        <p:nvSpPr>
          <p:cNvPr id="3" name="Textfeld 2"/>
          <p:cNvSpPr txBox="1"/>
          <p:nvPr/>
        </p:nvSpPr>
        <p:spPr>
          <a:xfrm>
            <a:off x="6084168" y="2636912"/>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sp>
        <p:nvSpPr>
          <p:cNvPr id="6" name="Textfeld 5"/>
          <p:cNvSpPr txBox="1"/>
          <p:nvPr/>
        </p:nvSpPr>
        <p:spPr>
          <a:xfrm>
            <a:off x="7884368" y="2708920"/>
            <a:ext cx="1008112"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sp>
        <p:nvSpPr>
          <p:cNvPr id="7" name="Textfeld 6"/>
          <p:cNvSpPr txBox="1"/>
          <p:nvPr/>
        </p:nvSpPr>
        <p:spPr>
          <a:xfrm>
            <a:off x="5976000" y="3356992"/>
            <a:ext cx="576064"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sp>
        <p:nvSpPr>
          <p:cNvPr id="8" name="Textfeld 7"/>
          <p:cNvSpPr txBox="1"/>
          <p:nvPr/>
        </p:nvSpPr>
        <p:spPr>
          <a:xfrm>
            <a:off x="8532440" y="3338408"/>
            <a:ext cx="936104" cy="738664"/>
          </a:xfrm>
          <a:prstGeom prst="rect">
            <a:avLst/>
          </a:prstGeom>
          <a:noFill/>
        </p:spPr>
        <p:txBody>
          <a:bodyPr wrap="square" rtlCol="0">
            <a:spAutoFit/>
          </a:bodyPr>
          <a:lstStyle/>
          <a:p>
            <a:r>
              <a:rPr lang="de-CH" sz="2400" b="1" dirty="0">
                <a:solidFill>
                  <a:srgbClr val="FF0000"/>
                </a:solidFill>
                <a:latin typeface="Brush Script MT" pitchFamily="66" charset="0"/>
                <a:sym typeface="Symbol"/>
              </a:rPr>
              <a:t>(</a:t>
            </a:r>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12" name="Pfeil nach rechts 11"/>
          <p:cNvSpPr/>
          <p:nvPr/>
        </p:nvSpPr>
        <p:spPr>
          <a:xfrm flipH="1">
            <a:off x="4211960" y="3717032"/>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19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
                                            <p:txEl>
                                              <p:pRg st="2" end="2"/>
                                            </p:txEl>
                                          </p:spTgt>
                                        </p:tgtEl>
                                      </p:cBhvr>
                                    </p:animEffect>
                                    <p:set>
                                      <p:cBhvr>
                                        <p:cTn id="44"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6" grpId="1"/>
      <p:bldP spid="7" grpId="1"/>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5416868"/>
          </a:xfrm>
          <a:prstGeom prst="rect">
            <a:avLst/>
          </a:prstGeom>
          <a:noFill/>
        </p:spPr>
        <p:txBody>
          <a:bodyPr wrap="square" rtlCol="0">
            <a:spAutoFit/>
          </a:bodyPr>
          <a:lstStyle/>
          <a:p>
            <a:pPr marL="457200" indent="-457200">
              <a:buFont typeface="Arial" pitchFamily="34" charset="0"/>
              <a:buChar char="•"/>
            </a:pPr>
            <a:r>
              <a:rPr lang="de-CH" sz="3200" dirty="0" smtClean="0"/>
              <a:t>Keine Antworten-</a:t>
            </a:r>
            <a:r>
              <a:rPr lang="de-CH" sz="3200" b="1" dirty="0" smtClean="0"/>
              <a:t>auswahl </a:t>
            </a:r>
            <a:r>
              <a:rPr lang="de-CH" sz="3200" dirty="0" smtClean="0"/>
              <a:t>geben.</a:t>
            </a:r>
          </a:p>
          <a:p>
            <a:endParaRPr lang="de-CH" sz="1000" dirty="0"/>
          </a:p>
          <a:p>
            <a:pPr marL="542925" indent="-542925"/>
            <a:r>
              <a:rPr lang="de-CH" sz="2000" dirty="0" smtClean="0">
                <a:latin typeface="Arial" pitchFamily="34" charset="0"/>
                <a:cs typeface="Arial" pitchFamily="34" charset="0"/>
              </a:rPr>
              <a:t>z.B.: </a:t>
            </a:r>
            <a:r>
              <a:rPr lang="de-CH" sz="2000" dirty="0" smtClean="0">
                <a:latin typeface="Times New Roman" pitchFamily="18" charset="0"/>
                <a:cs typeface="Times New Roman" pitchFamily="18" charset="0"/>
              </a:rPr>
              <a:t>Geben Sie 3 Eigenschaften von   Gold an. (1½P)</a:t>
            </a:r>
          </a:p>
          <a:p>
            <a:r>
              <a:rPr lang="de-CH" sz="1200" dirty="0" smtClean="0"/>
              <a:t> </a:t>
            </a:r>
          </a:p>
          <a:p>
            <a:r>
              <a:rPr lang="de-CH" sz="2400" dirty="0" smtClean="0">
                <a:solidFill>
                  <a:srgbClr val="0000FF"/>
                </a:solidFill>
                <a:latin typeface="Brush Script MT" pitchFamily="66" charset="0"/>
              </a:rPr>
              <a:t>Gold ist grün, leitet den Strom, hat eine grosse Dichte und ist wasserlöslich. </a:t>
            </a:r>
          </a:p>
          <a:p>
            <a:endParaRPr lang="de-CH" sz="1200" dirty="0"/>
          </a:p>
          <a:p>
            <a:r>
              <a:rPr lang="de-CH" sz="2000" dirty="0" smtClean="0">
                <a:latin typeface="Brush Script MT" pitchFamily="66" charset="0"/>
              </a:rPr>
              <a:t> </a:t>
            </a:r>
            <a:endParaRPr lang="de-CH" sz="2000" b="1" dirty="0">
              <a:solidFill>
                <a:srgbClr val="FF0000"/>
              </a:solidFill>
              <a:latin typeface="Brush Script MT" pitchFamily="66" charset="0"/>
            </a:endParaRPr>
          </a:p>
          <a:p>
            <a:r>
              <a:rPr lang="de-CH" sz="2800" dirty="0" smtClean="0"/>
              <a:t>In dieser Anordnung sind von den ersten 3 Angaben    2 richtig.</a:t>
            </a:r>
          </a:p>
          <a:p>
            <a:r>
              <a:rPr lang="de-CH" sz="2800" dirty="0" smtClean="0">
                <a:sym typeface="Wingdings" pitchFamily="2" charset="2"/>
              </a:rPr>
              <a:t> 1 von 1½P</a:t>
            </a:r>
            <a:endParaRPr lang="de-CH" sz="2800" dirty="0" smtClean="0"/>
          </a:p>
          <a:p>
            <a:endParaRPr lang="de-CH" sz="2800" dirty="0" smtClean="0"/>
          </a:p>
        </p:txBody>
      </p:sp>
      <p:sp>
        <p:nvSpPr>
          <p:cNvPr id="3" name="Textfeld 2"/>
          <p:cNvSpPr txBox="1"/>
          <p:nvPr/>
        </p:nvSpPr>
        <p:spPr>
          <a:xfrm>
            <a:off x="6156176" y="2636912"/>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sp>
        <p:nvSpPr>
          <p:cNvPr id="6" name="Textfeld 5"/>
          <p:cNvSpPr txBox="1"/>
          <p:nvPr/>
        </p:nvSpPr>
        <p:spPr>
          <a:xfrm>
            <a:off x="7884368" y="2710661"/>
            <a:ext cx="1008112"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sp>
        <p:nvSpPr>
          <p:cNvPr id="7" name="Textfeld 6"/>
          <p:cNvSpPr txBox="1"/>
          <p:nvPr/>
        </p:nvSpPr>
        <p:spPr>
          <a:xfrm>
            <a:off x="6084168" y="3430741"/>
            <a:ext cx="576064" cy="646331"/>
          </a:xfrm>
          <a:prstGeom prst="rect">
            <a:avLst/>
          </a:prstGeom>
          <a:noFill/>
        </p:spPr>
        <p:txBody>
          <a:bodyPr wrap="square" rtlCol="0">
            <a:spAutoFit/>
          </a:bodyPr>
          <a:lstStyle/>
          <a:p>
            <a:r>
              <a:rPr lang="de-CH" b="1" dirty="0" smtClean="0">
                <a:solidFill>
                  <a:srgbClr val="FF0000"/>
                </a:solidFill>
                <a:latin typeface="Brush Script MT" pitchFamily="66" charset="0"/>
                <a:sym typeface="Symbol"/>
              </a:rPr>
              <a:t></a:t>
            </a:r>
            <a:endParaRPr lang="de-CH" b="1" dirty="0">
              <a:solidFill>
                <a:srgbClr val="FF0000"/>
              </a:solidFill>
              <a:latin typeface="Blackadder ITC" pitchFamily="82" charset="0"/>
            </a:endParaRPr>
          </a:p>
          <a:p>
            <a:endParaRPr lang="de-CH" dirty="0"/>
          </a:p>
        </p:txBody>
      </p:sp>
      <p:sp>
        <p:nvSpPr>
          <p:cNvPr id="8" name="Textfeld 7"/>
          <p:cNvSpPr txBox="1"/>
          <p:nvPr/>
        </p:nvSpPr>
        <p:spPr>
          <a:xfrm>
            <a:off x="8388424" y="3338408"/>
            <a:ext cx="936780" cy="738664"/>
          </a:xfrm>
          <a:prstGeom prst="rect">
            <a:avLst/>
          </a:prstGeom>
          <a:noFill/>
        </p:spPr>
        <p:txBody>
          <a:bodyPr wrap="square" rtlCol="0">
            <a:spAutoFit/>
          </a:bodyPr>
          <a:lstStyle/>
          <a:p>
            <a:r>
              <a:rPr lang="de-CH" sz="2400" b="1" dirty="0" smtClean="0">
                <a:solidFill>
                  <a:srgbClr val="FF0000"/>
                </a:solidFill>
                <a:latin typeface="Brush Script MT" pitchFamily="66" charset="0"/>
                <a:sym typeface="Symbol"/>
              </a:rPr>
              <a:t>(</a:t>
            </a:r>
            <a:r>
              <a:rPr lang="de-CH" sz="2400" b="1" dirty="0" smtClean="0">
                <a:solidFill>
                  <a:srgbClr val="FF0000"/>
                </a:solidFill>
                <a:latin typeface="Blackadder ITC" pitchFamily="82" charset="0"/>
              </a:rPr>
              <a:t>f</a:t>
            </a:r>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11" name="Pfeil nach rechts 10"/>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59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6" grpId="1"/>
      <p:bldP spid="7" grpId="1"/>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6093976"/>
          </a:xfrm>
          <a:prstGeom prst="rect">
            <a:avLst/>
          </a:prstGeom>
          <a:noFill/>
        </p:spPr>
        <p:txBody>
          <a:bodyPr wrap="square" rtlCol="0">
            <a:spAutoFit/>
          </a:bodyPr>
          <a:lstStyle/>
          <a:p>
            <a:pPr marL="457200" indent="-457200">
              <a:buFont typeface="Arial" pitchFamily="34" charset="0"/>
              <a:buChar char="•"/>
            </a:pPr>
            <a:r>
              <a:rPr lang="de-CH" sz="3200" dirty="0" smtClean="0"/>
              <a:t>Keine Antworten-</a:t>
            </a:r>
            <a:r>
              <a:rPr lang="de-CH" sz="3200" b="1" dirty="0" smtClean="0"/>
              <a:t>auswahl</a:t>
            </a:r>
            <a:r>
              <a:rPr lang="de-CH" sz="3200" dirty="0" smtClean="0"/>
              <a:t> geben.</a:t>
            </a:r>
          </a:p>
          <a:p>
            <a:endParaRPr lang="de-CH" sz="1000" dirty="0"/>
          </a:p>
          <a:p>
            <a:pPr marL="542925" indent="-542925"/>
            <a:r>
              <a:rPr lang="de-CH" sz="2000" dirty="0">
                <a:latin typeface="Arial" pitchFamily="34" charset="0"/>
                <a:cs typeface="Arial" pitchFamily="34" charset="0"/>
              </a:rPr>
              <a:t>z.B.: </a:t>
            </a:r>
            <a:r>
              <a:rPr lang="de-CH" sz="2000" dirty="0" smtClean="0">
                <a:latin typeface="Times New Roman" pitchFamily="18" charset="0"/>
                <a:cs typeface="Times New Roman" pitchFamily="18" charset="0"/>
              </a:rPr>
              <a:t>Welche Eigenschaften hat Gold? (mindestens 2 Angaben) (1P)</a:t>
            </a:r>
            <a:endParaRPr lang="de-CH" sz="2000" dirty="0">
              <a:latin typeface="Times New Roman" pitchFamily="18" charset="0"/>
              <a:cs typeface="Times New Roman" pitchFamily="18" charset="0"/>
            </a:endParaRPr>
          </a:p>
          <a:p>
            <a:r>
              <a:rPr lang="de-CH" sz="1200" dirty="0" smtClean="0"/>
              <a:t> </a:t>
            </a:r>
          </a:p>
          <a:p>
            <a:r>
              <a:rPr lang="de-CH" sz="2400" dirty="0" smtClean="0">
                <a:solidFill>
                  <a:srgbClr val="0000FF"/>
                </a:solidFill>
                <a:latin typeface="Brush Script MT" pitchFamily="66" charset="0"/>
              </a:rPr>
              <a:t>Gold ist grün, leitet den Strom, ist wasserlöslich und hat eine hohe Dichte.</a:t>
            </a:r>
          </a:p>
          <a:p>
            <a:r>
              <a:rPr lang="de-CH" sz="2000" dirty="0" smtClean="0">
                <a:solidFill>
                  <a:srgbClr val="0000FF"/>
                </a:solidFill>
                <a:latin typeface="Brush Script MT" pitchFamily="66" charset="0"/>
              </a:rPr>
              <a:t> </a:t>
            </a:r>
            <a:endParaRPr lang="de-CH" sz="2000" b="1" dirty="0">
              <a:solidFill>
                <a:srgbClr val="0000FF"/>
              </a:solidFill>
              <a:latin typeface="Brush Script MT" pitchFamily="66" charset="0"/>
            </a:endParaRPr>
          </a:p>
          <a:p>
            <a:r>
              <a:rPr lang="de-CH" sz="2800" dirty="0" smtClean="0"/>
              <a:t>Wenn nicht genau vorgegeben ist, wie viele Angaben zu machen sind, zählt der Anteil.</a:t>
            </a:r>
          </a:p>
          <a:p>
            <a:r>
              <a:rPr lang="de-CH" sz="2800" dirty="0" smtClean="0"/>
              <a:t>Hier ist die Hälfte der Angaben richtig.</a:t>
            </a:r>
          </a:p>
          <a:p>
            <a:r>
              <a:rPr lang="de-CH" sz="2800" dirty="0" smtClean="0">
                <a:sym typeface="Wingdings" pitchFamily="2" charset="2"/>
              </a:rPr>
              <a:t> ½ P</a:t>
            </a:r>
            <a:endParaRPr lang="de-CH" sz="2800" dirty="0" smtClean="0"/>
          </a:p>
        </p:txBody>
      </p:sp>
      <p:sp>
        <p:nvSpPr>
          <p:cNvPr id="3" name="Textfeld 2"/>
          <p:cNvSpPr txBox="1"/>
          <p:nvPr/>
        </p:nvSpPr>
        <p:spPr>
          <a:xfrm>
            <a:off x="6084168" y="2636912"/>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sp>
        <p:nvSpPr>
          <p:cNvPr id="6" name="Textfeld 5"/>
          <p:cNvSpPr txBox="1"/>
          <p:nvPr/>
        </p:nvSpPr>
        <p:spPr>
          <a:xfrm>
            <a:off x="7884368" y="2710661"/>
            <a:ext cx="1008112"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sp>
        <p:nvSpPr>
          <p:cNvPr id="7" name="Textfeld 6"/>
          <p:cNvSpPr txBox="1"/>
          <p:nvPr/>
        </p:nvSpPr>
        <p:spPr>
          <a:xfrm>
            <a:off x="8532440" y="3356992"/>
            <a:ext cx="576064"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sp>
        <p:nvSpPr>
          <p:cNvPr id="8" name="Textfeld 7"/>
          <p:cNvSpPr txBox="1"/>
          <p:nvPr/>
        </p:nvSpPr>
        <p:spPr>
          <a:xfrm>
            <a:off x="5940152" y="3358733"/>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11" name="Pfeil nach rechts 10"/>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4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2"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
                                            <p:txEl>
                                              <p:pRg st="6" end="6"/>
                                            </p:txEl>
                                          </p:spTgt>
                                        </p:tgtEl>
                                      </p:cBhvr>
                                    </p:animEffect>
                                    <p:set>
                                      <p:cBhvr>
                                        <p:cTn id="50" dur="1" fill="hold">
                                          <p:stCondLst>
                                            <p:cond delay="499"/>
                                          </p:stCondLst>
                                        </p:cTn>
                                        <p:tgtEl>
                                          <p:spTgt spid="5">
                                            <p:txEl>
                                              <p:pRg st="6" end="6"/>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5">
                                            <p:txEl>
                                              <p:pRg st="7" end="7"/>
                                            </p:txEl>
                                          </p:spTgt>
                                        </p:tgtEl>
                                      </p:cBhvr>
                                    </p:animEffect>
                                    <p:set>
                                      <p:cBhvr>
                                        <p:cTn id="53" dur="1" fill="hold">
                                          <p:stCondLst>
                                            <p:cond delay="499"/>
                                          </p:stCondLst>
                                        </p:cTn>
                                        <p:tgtEl>
                                          <p:spTgt spid="5">
                                            <p:txEl>
                                              <p:pRg st="7" end="7"/>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
                                            <p:txEl>
                                              <p:pRg st="8" end="8"/>
                                            </p:txEl>
                                          </p:spTgt>
                                        </p:tgtEl>
                                      </p:cBhvr>
                                    </p:animEffect>
                                    <p:set>
                                      <p:cBhvr>
                                        <p:cTn id="56" dur="1" fill="hold">
                                          <p:stCondLst>
                                            <p:cond delay="499"/>
                                          </p:stCondLst>
                                        </p:cTn>
                                        <p:tgtEl>
                                          <p:spTgt spid="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6" grpId="2"/>
      <p:bldP spid="7" grpId="1"/>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4493538"/>
          </a:xfrm>
          <a:prstGeom prst="rect">
            <a:avLst/>
          </a:prstGeom>
          <a:noFill/>
        </p:spPr>
        <p:txBody>
          <a:bodyPr wrap="square" rtlCol="0">
            <a:spAutoFit/>
          </a:bodyPr>
          <a:lstStyle/>
          <a:p>
            <a:pPr marL="457200" indent="-457200">
              <a:buFont typeface="Arial" pitchFamily="34" charset="0"/>
              <a:buChar char="•"/>
            </a:pPr>
            <a:r>
              <a:rPr lang="de-CH" sz="3200" dirty="0" smtClean="0"/>
              <a:t>Keine Antworten-</a:t>
            </a:r>
            <a:r>
              <a:rPr lang="de-CH" sz="3200" b="1" dirty="0" smtClean="0"/>
              <a:t>auswahl</a:t>
            </a:r>
            <a:r>
              <a:rPr lang="de-CH" sz="3200" dirty="0" smtClean="0"/>
              <a:t> geben.</a:t>
            </a:r>
          </a:p>
          <a:p>
            <a:endParaRPr lang="de-CH" sz="1000" dirty="0"/>
          </a:p>
          <a:p>
            <a:pPr marL="542925" indent="-542925"/>
            <a:r>
              <a:rPr lang="de-CH" sz="2000" dirty="0">
                <a:latin typeface="Arial" pitchFamily="34" charset="0"/>
                <a:cs typeface="Arial" pitchFamily="34" charset="0"/>
              </a:rPr>
              <a:t>z.B.: </a:t>
            </a:r>
            <a:r>
              <a:rPr lang="de-CH" sz="2000" dirty="0" smtClean="0">
                <a:latin typeface="Times New Roman" pitchFamily="18" charset="0"/>
                <a:cs typeface="Times New Roman" pitchFamily="18" charset="0"/>
              </a:rPr>
              <a:t>Welche Eigenschaften hat Gold? </a:t>
            </a:r>
            <a:r>
              <a:rPr lang="de-CH" sz="2000" dirty="0">
                <a:latin typeface="Times New Roman" pitchFamily="18" charset="0"/>
                <a:cs typeface="Times New Roman" pitchFamily="18" charset="0"/>
              </a:rPr>
              <a:t>(1P)</a:t>
            </a:r>
          </a:p>
          <a:p>
            <a:r>
              <a:rPr lang="de-CH" sz="1200" dirty="0" smtClean="0"/>
              <a:t> </a:t>
            </a:r>
          </a:p>
          <a:p>
            <a:r>
              <a:rPr lang="de-CH" sz="2400" dirty="0">
                <a:solidFill>
                  <a:srgbClr val="0000FF"/>
                </a:solidFill>
                <a:latin typeface="Brush Script MT" pitchFamily="66" charset="0"/>
              </a:rPr>
              <a:t>Gold </a:t>
            </a:r>
            <a:r>
              <a:rPr lang="de-CH" sz="2400" strike="sngStrike" dirty="0">
                <a:solidFill>
                  <a:srgbClr val="0000FF"/>
                </a:solidFill>
                <a:latin typeface="Brush Script MT" pitchFamily="66" charset="0"/>
              </a:rPr>
              <a:t>ist grün</a:t>
            </a:r>
            <a:r>
              <a:rPr lang="de-CH" sz="2400" dirty="0">
                <a:solidFill>
                  <a:srgbClr val="0000FF"/>
                </a:solidFill>
                <a:latin typeface="Brush Script MT" pitchFamily="66" charset="0"/>
              </a:rPr>
              <a:t>, leitet den Strom, </a:t>
            </a:r>
            <a:r>
              <a:rPr lang="de-CH" sz="2400" strike="sngStrike" dirty="0">
                <a:solidFill>
                  <a:srgbClr val="0000FF"/>
                </a:solidFill>
                <a:latin typeface="Brush Script MT" pitchFamily="66" charset="0"/>
              </a:rPr>
              <a:t>ist wasserlöslich </a:t>
            </a:r>
            <a:r>
              <a:rPr lang="de-CH" sz="2400" dirty="0">
                <a:solidFill>
                  <a:srgbClr val="0000FF"/>
                </a:solidFill>
                <a:latin typeface="Brush Script MT" pitchFamily="66" charset="0"/>
              </a:rPr>
              <a:t>und hat eine hohe Dichte </a:t>
            </a:r>
            <a:endParaRPr lang="de-CH" sz="2400" b="1" dirty="0">
              <a:solidFill>
                <a:srgbClr val="0000FF"/>
              </a:solidFill>
              <a:latin typeface="Brush Script MT" pitchFamily="66" charset="0"/>
            </a:endParaRPr>
          </a:p>
          <a:p>
            <a:endParaRPr lang="de-CH" sz="2800" dirty="0" smtClean="0"/>
          </a:p>
          <a:p>
            <a:r>
              <a:rPr lang="de-CH" sz="2800" dirty="0" smtClean="0"/>
              <a:t>Hier sind alle Angaben richtig.</a:t>
            </a:r>
          </a:p>
          <a:p>
            <a:r>
              <a:rPr lang="de-CH" sz="2800" dirty="0" smtClean="0">
                <a:sym typeface="Wingdings" pitchFamily="2" charset="2"/>
              </a:rPr>
              <a:t> 1 P</a:t>
            </a:r>
            <a:endParaRPr lang="de-CH" sz="2800" dirty="0" smtClean="0"/>
          </a:p>
        </p:txBody>
      </p:sp>
      <p:sp>
        <p:nvSpPr>
          <p:cNvPr id="3" name="Textfeld 2"/>
          <p:cNvSpPr txBox="1"/>
          <p:nvPr/>
        </p:nvSpPr>
        <p:spPr>
          <a:xfrm>
            <a:off x="7884368" y="2710661"/>
            <a:ext cx="720080"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sp>
        <p:nvSpPr>
          <p:cNvPr id="7" name="Textfeld 6"/>
          <p:cNvSpPr txBox="1"/>
          <p:nvPr/>
        </p:nvSpPr>
        <p:spPr>
          <a:xfrm>
            <a:off x="8532440" y="3214717"/>
            <a:ext cx="576064"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9" name="Pfeil nach rechts 8"/>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18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4939814"/>
          </a:xfrm>
          <a:prstGeom prst="rect">
            <a:avLst/>
          </a:prstGeom>
          <a:noFill/>
        </p:spPr>
        <p:txBody>
          <a:bodyPr wrap="square" rtlCol="0">
            <a:spAutoFit/>
          </a:bodyPr>
          <a:lstStyle/>
          <a:p>
            <a:pPr marL="457200" indent="-457200">
              <a:buFont typeface="Arial" pitchFamily="34" charset="0"/>
              <a:buChar char="•"/>
            </a:pPr>
            <a:r>
              <a:rPr lang="de-CH" sz="3200" b="1" dirty="0" smtClean="0"/>
              <a:t>Ankreuzen</a:t>
            </a:r>
            <a:r>
              <a:rPr lang="de-CH" sz="3200" dirty="0" smtClean="0"/>
              <a:t> oder nicht ankreuzen: Jedes ist eine Entscheidung.</a:t>
            </a:r>
          </a:p>
          <a:p>
            <a:endParaRPr lang="de-CH" sz="1000" dirty="0"/>
          </a:p>
          <a:p>
            <a:pPr marL="542925" indent="-542925"/>
            <a:r>
              <a:rPr lang="de-CH" sz="2000" dirty="0">
                <a:latin typeface="Arial" pitchFamily="34" charset="0"/>
                <a:cs typeface="Arial" pitchFamily="34" charset="0"/>
              </a:rPr>
              <a:t>z.B.: </a:t>
            </a:r>
            <a:r>
              <a:rPr lang="de-CH" sz="2000" dirty="0" smtClean="0">
                <a:latin typeface="Times New Roman" pitchFamily="18" charset="0"/>
                <a:cs typeface="Times New Roman" pitchFamily="18" charset="0"/>
              </a:rPr>
              <a:t>Welche Eigenschaften hat Gold?  </a:t>
            </a:r>
          </a:p>
          <a:p>
            <a:pPr marL="542925" indent="-542925"/>
            <a:r>
              <a:rPr lang="de-CH" sz="2000" dirty="0">
                <a:latin typeface="Times New Roman" pitchFamily="18" charset="0"/>
                <a:cs typeface="Times New Roman" pitchFamily="18" charset="0"/>
              </a:rPr>
              <a:t> </a:t>
            </a:r>
            <a:r>
              <a:rPr lang="de-CH" sz="2000" dirty="0" smtClean="0">
                <a:latin typeface="Times New Roman" pitchFamily="18" charset="0"/>
                <a:cs typeface="Times New Roman" pitchFamily="18" charset="0"/>
              </a:rPr>
              <a:t>                                                     (2P)</a:t>
            </a:r>
          </a:p>
          <a:p>
            <a:pPr marL="542925" indent="-542925"/>
            <a:r>
              <a:rPr lang="de-CH" sz="2000" dirty="0">
                <a:latin typeface="Times New Roman" pitchFamily="18" charset="0"/>
                <a:cs typeface="Times New Roman" pitchFamily="18" charset="0"/>
              </a:rPr>
              <a:t>	</a:t>
            </a:r>
            <a:r>
              <a:rPr lang="de-CH" sz="2000" dirty="0" smtClean="0">
                <a:latin typeface="Times New Roman" pitchFamily="18" charset="0"/>
                <a:cs typeface="Times New Roman" pitchFamily="18" charset="0"/>
                <a:sym typeface="Wingdings"/>
              </a:rPr>
              <a:t> grün    wasserlöslich</a:t>
            </a:r>
          </a:p>
          <a:p>
            <a:pPr marL="542925" indent="-542925">
              <a:spcBef>
                <a:spcPts val="600"/>
              </a:spcBef>
            </a:pPr>
            <a:r>
              <a:rPr lang="de-CH" sz="2000" dirty="0" smtClean="0">
                <a:latin typeface="Times New Roman" pitchFamily="18" charset="0"/>
                <a:cs typeface="Times New Roman" pitchFamily="18" charset="0"/>
                <a:sym typeface="Wingdings"/>
              </a:rPr>
              <a:t>	 leitet den Strom  hohe Dichte</a:t>
            </a:r>
            <a:endParaRPr lang="de-CH" sz="2000" dirty="0">
              <a:latin typeface="Times New Roman" pitchFamily="18" charset="0"/>
              <a:cs typeface="Times New Roman" pitchFamily="18" charset="0"/>
            </a:endParaRPr>
          </a:p>
          <a:p>
            <a:r>
              <a:rPr lang="de-CH" sz="1200" dirty="0" smtClean="0"/>
              <a:t> </a:t>
            </a:r>
          </a:p>
          <a:p>
            <a:endParaRPr lang="de-CH" sz="2800" dirty="0" smtClean="0"/>
          </a:p>
          <a:p>
            <a:r>
              <a:rPr lang="de-CH" sz="2800" dirty="0" smtClean="0"/>
              <a:t>2 von 4 Entscheidungen wurden richtig gefällt.</a:t>
            </a:r>
          </a:p>
          <a:p>
            <a:r>
              <a:rPr lang="de-CH" sz="2800" dirty="0" smtClean="0">
                <a:sym typeface="Wingdings" pitchFamily="2" charset="2"/>
              </a:rPr>
              <a:t> 1P von 2P</a:t>
            </a:r>
            <a:endParaRPr lang="de-CH" sz="2800" dirty="0" smtClean="0"/>
          </a:p>
        </p:txBody>
      </p:sp>
      <p:sp>
        <p:nvSpPr>
          <p:cNvPr id="3" name="Textfeld 2"/>
          <p:cNvSpPr txBox="1"/>
          <p:nvPr/>
        </p:nvSpPr>
        <p:spPr>
          <a:xfrm>
            <a:off x="6372200" y="2996857"/>
            <a:ext cx="720080"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sp>
        <p:nvSpPr>
          <p:cNvPr id="7" name="Textfeld 6"/>
          <p:cNvSpPr txBox="1"/>
          <p:nvPr/>
        </p:nvSpPr>
        <p:spPr>
          <a:xfrm>
            <a:off x="7452320" y="3358733"/>
            <a:ext cx="576064" cy="646331"/>
          </a:xfrm>
          <a:prstGeom prst="rect">
            <a:avLst/>
          </a:prstGeom>
          <a:noFill/>
        </p:spPr>
        <p:txBody>
          <a:bodyPr wrap="square" rtlCol="0">
            <a:spAutoFit/>
          </a:bodyPr>
          <a:lstStyle/>
          <a:p>
            <a:r>
              <a:rPr lang="de-CH" b="1" dirty="0">
                <a:solidFill>
                  <a:srgbClr val="FF0000"/>
                </a:solidFill>
                <a:latin typeface="Brush Script MT" pitchFamily="66" charset="0"/>
                <a:sym typeface="Symbol"/>
              </a:rPr>
              <a:t></a:t>
            </a:r>
            <a:endParaRPr lang="de-CH" b="1" dirty="0">
              <a:solidFill>
                <a:srgbClr val="FF0000"/>
              </a:solidFill>
              <a:latin typeface="Brush Script MT" pitchFamily="66" charset="0"/>
            </a:endParaRPr>
          </a:p>
          <a:p>
            <a:endParaRPr lang="de-CH" dirty="0"/>
          </a:p>
        </p:txBody>
      </p:sp>
      <p:sp>
        <p:nvSpPr>
          <p:cNvPr id="8" name="Textfeld 7"/>
          <p:cNvSpPr txBox="1"/>
          <p:nvPr/>
        </p:nvSpPr>
        <p:spPr>
          <a:xfrm>
            <a:off x="5364088" y="3050376"/>
            <a:ext cx="576064" cy="738664"/>
          </a:xfrm>
          <a:prstGeom prst="rect">
            <a:avLst/>
          </a:prstGeom>
          <a:noFill/>
        </p:spPr>
        <p:txBody>
          <a:bodyPr wrap="square" rtlCol="0">
            <a:spAutoFit/>
          </a:bodyPr>
          <a:lstStyle/>
          <a:p>
            <a:r>
              <a:rPr lang="de-CH" sz="2400" b="1" dirty="0">
                <a:solidFill>
                  <a:srgbClr val="0000FF"/>
                </a:solidFill>
                <a:latin typeface="Arial" pitchFamily="34" charset="0"/>
                <a:cs typeface="Arial" pitchFamily="34" charset="0"/>
                <a:sym typeface="Symbol"/>
              </a:rPr>
              <a:t>X</a:t>
            </a:r>
            <a:endParaRPr lang="de-CH" sz="2400" b="1" dirty="0">
              <a:solidFill>
                <a:srgbClr val="0000FF"/>
              </a:solidFill>
              <a:latin typeface="Arial" pitchFamily="34" charset="0"/>
              <a:cs typeface="Arial" pitchFamily="34" charset="0"/>
            </a:endParaRPr>
          </a:p>
          <a:p>
            <a:endParaRPr lang="de-CH" dirty="0"/>
          </a:p>
        </p:txBody>
      </p:sp>
      <p:sp>
        <p:nvSpPr>
          <p:cNvPr id="10" name="Textfeld 9"/>
          <p:cNvSpPr txBox="1"/>
          <p:nvPr/>
        </p:nvSpPr>
        <p:spPr>
          <a:xfrm>
            <a:off x="7308304" y="3429000"/>
            <a:ext cx="576064" cy="738664"/>
          </a:xfrm>
          <a:prstGeom prst="rect">
            <a:avLst/>
          </a:prstGeom>
          <a:noFill/>
        </p:spPr>
        <p:txBody>
          <a:bodyPr wrap="square" rtlCol="0">
            <a:spAutoFit/>
          </a:bodyPr>
          <a:lstStyle/>
          <a:p>
            <a:r>
              <a:rPr lang="de-CH" sz="2400" b="1" dirty="0">
                <a:solidFill>
                  <a:srgbClr val="0000FF"/>
                </a:solidFill>
                <a:latin typeface="Arial" pitchFamily="34" charset="0"/>
                <a:cs typeface="Arial" pitchFamily="34" charset="0"/>
                <a:sym typeface="Symbol"/>
              </a:rPr>
              <a:t>X</a:t>
            </a:r>
            <a:endParaRPr lang="de-CH" sz="2400" b="1" dirty="0">
              <a:solidFill>
                <a:srgbClr val="0000FF"/>
              </a:solidFill>
              <a:latin typeface="Arial" pitchFamily="34" charset="0"/>
              <a:cs typeface="Arial" pitchFamily="34" charset="0"/>
            </a:endParaRPr>
          </a:p>
          <a:p>
            <a:endParaRPr lang="de-CH" dirty="0"/>
          </a:p>
        </p:txBody>
      </p:sp>
      <p:sp>
        <p:nvSpPr>
          <p:cNvPr id="11" name="Textfeld 10"/>
          <p:cNvSpPr txBox="1"/>
          <p:nvPr/>
        </p:nvSpPr>
        <p:spPr>
          <a:xfrm>
            <a:off x="5580112" y="2924944"/>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sp>
        <p:nvSpPr>
          <p:cNvPr id="12" name="Textfeld 11"/>
          <p:cNvSpPr txBox="1"/>
          <p:nvPr/>
        </p:nvSpPr>
        <p:spPr>
          <a:xfrm>
            <a:off x="5580112" y="3320022"/>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14" name="Pfeil nach rechts 13"/>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0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1"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1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1"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1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1"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1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7" grpId="1"/>
      <p:bldP spid="8" grpId="0"/>
      <p:bldP spid="10" grpId="0"/>
      <p:bldP spid="11" grpId="1"/>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3754874"/>
          </a:xfrm>
          <a:prstGeom prst="rect">
            <a:avLst/>
          </a:prstGeom>
          <a:noFill/>
        </p:spPr>
        <p:txBody>
          <a:bodyPr wrap="square" rtlCol="0">
            <a:spAutoFit/>
          </a:bodyPr>
          <a:lstStyle/>
          <a:p>
            <a:pPr marL="457200" indent="-457200">
              <a:buFont typeface="Arial" pitchFamily="34" charset="0"/>
              <a:buChar char="•"/>
            </a:pPr>
            <a:r>
              <a:rPr lang="de-CH" sz="3200" dirty="0" smtClean="0"/>
              <a:t>Aufgabe erfüllen, wie sie</a:t>
            </a:r>
            <a:r>
              <a:rPr lang="de-CH" sz="3200" b="1" dirty="0" smtClean="0"/>
              <a:t> gestellt </a:t>
            </a:r>
            <a:r>
              <a:rPr lang="de-CH" sz="3200" dirty="0" smtClean="0"/>
              <a:t>ist.</a:t>
            </a:r>
          </a:p>
          <a:p>
            <a:endParaRPr lang="de-CH" sz="1000" dirty="0"/>
          </a:p>
          <a:p>
            <a:pPr marL="542925" indent="-542925"/>
            <a:r>
              <a:rPr lang="de-CH" sz="2000" dirty="0">
                <a:latin typeface="Arial" pitchFamily="34" charset="0"/>
                <a:cs typeface="Arial" pitchFamily="34" charset="0"/>
              </a:rPr>
              <a:t>z.B</a:t>
            </a:r>
            <a:r>
              <a:rPr lang="de-CH" sz="2000" dirty="0" smtClean="0">
                <a:latin typeface="Arial" pitchFamily="34" charset="0"/>
                <a:cs typeface="Arial" pitchFamily="34" charset="0"/>
              </a:rPr>
              <a:t>.: </a:t>
            </a:r>
            <a:r>
              <a:rPr lang="de-CH" sz="2000" dirty="0" smtClean="0">
                <a:latin typeface="Times New Roman" pitchFamily="18" charset="0"/>
                <a:cs typeface="Times New Roman" pitchFamily="18" charset="0"/>
              </a:rPr>
              <a:t>Kommentieren Sie die Angabe   von -15 K. (1P)</a:t>
            </a:r>
          </a:p>
          <a:p>
            <a:pPr marL="542925" indent="-542925"/>
            <a:endParaRPr lang="de-CH" sz="1200" dirty="0" smtClean="0"/>
          </a:p>
          <a:p>
            <a:r>
              <a:rPr lang="de-CH" sz="2400" dirty="0" smtClean="0">
                <a:solidFill>
                  <a:srgbClr val="0000FF"/>
                </a:solidFill>
                <a:latin typeface="Brush Script MT" pitchFamily="66" charset="0"/>
              </a:rPr>
              <a:t>-15 K entspricht -288°C.</a:t>
            </a:r>
            <a:endParaRPr lang="de-CH" sz="2400" dirty="0" smtClean="0">
              <a:solidFill>
                <a:srgbClr val="0000FF"/>
              </a:solidFill>
            </a:endParaRPr>
          </a:p>
          <a:p>
            <a:endParaRPr lang="de-CH" sz="2800" dirty="0" smtClean="0"/>
          </a:p>
          <a:p>
            <a:r>
              <a:rPr lang="de-CH" sz="2800" dirty="0" smtClean="0"/>
              <a:t>Das ist </a:t>
            </a:r>
            <a:r>
              <a:rPr lang="de-CH" sz="2800" b="1" dirty="0" smtClean="0"/>
              <a:t>kein </a:t>
            </a:r>
            <a:r>
              <a:rPr lang="de-CH" sz="2800" dirty="0" smtClean="0"/>
              <a:t>Kommentar.</a:t>
            </a:r>
          </a:p>
          <a:p>
            <a:r>
              <a:rPr lang="de-CH" sz="2800" dirty="0" smtClean="0">
                <a:sym typeface="Wingdings" pitchFamily="2" charset="2"/>
              </a:rPr>
              <a:t> 0P</a:t>
            </a:r>
            <a:endParaRPr lang="de-CH" sz="2800" dirty="0" smtClean="0"/>
          </a:p>
        </p:txBody>
      </p:sp>
      <p:sp>
        <p:nvSpPr>
          <p:cNvPr id="7" name="Textfeld 6"/>
          <p:cNvSpPr txBox="1"/>
          <p:nvPr/>
        </p:nvSpPr>
        <p:spPr>
          <a:xfrm>
            <a:off x="7812360" y="2834352"/>
            <a:ext cx="576064" cy="738664"/>
          </a:xfrm>
          <a:prstGeom prst="rect">
            <a:avLst/>
          </a:prstGeom>
          <a:noFill/>
        </p:spPr>
        <p:txBody>
          <a:bodyPr wrap="square" rtlCol="0">
            <a:spAutoFit/>
          </a:bodyPr>
          <a:lstStyle/>
          <a:p>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sp>
        <p:nvSpPr>
          <p:cNvPr id="9" name="Pfeil nach rechts 8"/>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0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860519"/>
            <a:ext cx="4358674" cy="2062103"/>
          </a:xfrm>
          <a:prstGeom prst="rect">
            <a:avLst/>
          </a:prstGeom>
          <a:noFill/>
        </p:spPr>
        <p:txBody>
          <a:bodyPr wrap="square" rtlCol="0">
            <a:spAutoFit/>
          </a:bodyPr>
          <a:lstStyle/>
          <a:p>
            <a:pPr marL="457200" indent="-457200">
              <a:buFont typeface="Arial" pitchFamily="34" charset="0"/>
              <a:buChar char="•"/>
            </a:pPr>
            <a:r>
              <a:rPr lang="de-CH" sz="3200" b="1" dirty="0" smtClean="0"/>
              <a:t>Eigenverantwortung </a:t>
            </a:r>
            <a:r>
              <a:rPr lang="de-CH" sz="3200" dirty="0" smtClean="0"/>
              <a:t>über das Material</a:t>
            </a:r>
          </a:p>
          <a:p>
            <a:pPr marL="457200" indent="-457200">
              <a:buFont typeface="Arial" pitchFamily="34" charset="0"/>
              <a:buChar char="•"/>
            </a:pPr>
            <a:r>
              <a:rPr lang="de-CH" sz="3200" dirty="0" smtClean="0"/>
              <a:t>Mit Kollegen </a:t>
            </a:r>
            <a:r>
              <a:rPr lang="de-CH" sz="3200" b="1" dirty="0" smtClean="0"/>
              <a:t>abgleichen</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126876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98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5478423"/>
          </a:xfrm>
          <a:prstGeom prst="rect">
            <a:avLst/>
          </a:prstGeom>
          <a:noFill/>
        </p:spPr>
        <p:txBody>
          <a:bodyPr wrap="square" rtlCol="0">
            <a:spAutoFit/>
          </a:bodyPr>
          <a:lstStyle/>
          <a:p>
            <a:pPr marL="457200" indent="-457200">
              <a:buFont typeface="Arial" pitchFamily="34" charset="0"/>
              <a:buChar char="•"/>
            </a:pPr>
            <a:r>
              <a:rPr lang="de-CH" sz="3200" dirty="0" smtClean="0"/>
              <a:t>Aufgabe erfüllen, wie sie</a:t>
            </a:r>
            <a:r>
              <a:rPr lang="de-CH" sz="3200" b="1" dirty="0" smtClean="0"/>
              <a:t> gestellt </a:t>
            </a:r>
            <a:r>
              <a:rPr lang="de-CH" sz="3200" dirty="0" smtClean="0"/>
              <a:t>ist.</a:t>
            </a:r>
          </a:p>
          <a:p>
            <a:endParaRPr lang="de-CH" sz="1000" dirty="0"/>
          </a:p>
          <a:p>
            <a:pPr marL="542925" indent="-542925"/>
            <a:r>
              <a:rPr lang="de-CH" sz="2000" dirty="0">
                <a:latin typeface="Arial" pitchFamily="34" charset="0"/>
                <a:cs typeface="Arial" pitchFamily="34" charset="0"/>
              </a:rPr>
              <a:t>z.B</a:t>
            </a:r>
            <a:r>
              <a:rPr lang="de-CH" sz="2000" dirty="0" smtClean="0">
                <a:latin typeface="Arial" pitchFamily="34" charset="0"/>
                <a:cs typeface="Arial" pitchFamily="34" charset="0"/>
              </a:rPr>
              <a:t>.: </a:t>
            </a:r>
            <a:r>
              <a:rPr lang="de-CH" sz="2000" dirty="0" smtClean="0">
                <a:latin typeface="Times New Roman" pitchFamily="18" charset="0"/>
                <a:cs typeface="Times New Roman" pitchFamily="18" charset="0"/>
              </a:rPr>
              <a:t>Kommentieren Sie die Angabe   von -15 K. (1P)</a:t>
            </a:r>
          </a:p>
          <a:p>
            <a:pPr marL="542925" indent="-542925"/>
            <a:endParaRPr lang="de-CH" sz="1200" dirty="0" smtClean="0"/>
          </a:p>
          <a:p>
            <a:r>
              <a:rPr lang="de-CH" sz="2800" dirty="0" smtClean="0">
                <a:solidFill>
                  <a:srgbClr val="0000FF"/>
                </a:solidFill>
                <a:latin typeface="Brush Script MT" pitchFamily="66" charset="0"/>
              </a:rPr>
              <a:t>-15 K kann gar nicht vorkommen, denn das würde bedeuten, dass sich die Teilchen weniger bewegen als im Stillstand.</a:t>
            </a:r>
            <a:endParaRPr lang="de-CH" sz="2800" dirty="0" smtClean="0">
              <a:solidFill>
                <a:srgbClr val="0000FF"/>
              </a:solidFill>
            </a:endParaRPr>
          </a:p>
          <a:p>
            <a:endParaRPr lang="de-CH" sz="2800" dirty="0" smtClean="0"/>
          </a:p>
          <a:p>
            <a:r>
              <a:rPr lang="de-CH" sz="2800" dirty="0" smtClean="0"/>
              <a:t>Sinnvoller, guter, überzeugender Kommentar</a:t>
            </a:r>
          </a:p>
          <a:p>
            <a:r>
              <a:rPr lang="de-CH" sz="2800" dirty="0" smtClean="0">
                <a:sym typeface="Wingdings" pitchFamily="2" charset="2"/>
              </a:rPr>
              <a:t> 1P</a:t>
            </a:r>
            <a:endParaRPr lang="de-CH" sz="2800" dirty="0" smtClean="0"/>
          </a:p>
        </p:txBody>
      </p:sp>
      <p:sp>
        <p:nvSpPr>
          <p:cNvPr id="7" name="Textfeld 6"/>
          <p:cNvSpPr txBox="1"/>
          <p:nvPr/>
        </p:nvSpPr>
        <p:spPr>
          <a:xfrm>
            <a:off x="7812360" y="4407495"/>
            <a:ext cx="576064" cy="461665"/>
          </a:xfrm>
          <a:prstGeom prst="rect">
            <a:avLst/>
          </a:prstGeom>
          <a:noFill/>
        </p:spPr>
        <p:txBody>
          <a:bodyPr wrap="square" rtlCol="0">
            <a:spAutoFit/>
          </a:bodyPr>
          <a:lstStyle/>
          <a:p>
            <a:r>
              <a:rPr lang="de-CH" sz="2400" b="1" dirty="0">
                <a:solidFill>
                  <a:srgbClr val="FF0000"/>
                </a:solidFill>
                <a:latin typeface="Brush Script MT" pitchFamily="66" charset="0"/>
                <a:sym typeface="Symbol"/>
              </a:rPr>
              <a:t></a:t>
            </a:r>
            <a:endParaRPr lang="de-CH"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9" name="Pfeil nach rechts 8"/>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16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5847755"/>
          </a:xfrm>
          <a:prstGeom prst="rect">
            <a:avLst/>
          </a:prstGeom>
          <a:noFill/>
        </p:spPr>
        <p:txBody>
          <a:bodyPr wrap="square" rtlCol="0">
            <a:spAutoFit/>
          </a:bodyPr>
          <a:lstStyle/>
          <a:p>
            <a:pPr marL="457200" indent="-457200">
              <a:buFont typeface="Arial" pitchFamily="34" charset="0"/>
              <a:buChar char="•"/>
            </a:pPr>
            <a:r>
              <a:rPr lang="de-CH" sz="3200" dirty="0" smtClean="0"/>
              <a:t>Gründe </a:t>
            </a:r>
            <a:r>
              <a:rPr lang="de-CH" sz="3200" b="1" dirty="0" smtClean="0"/>
              <a:t>erklärend</a:t>
            </a:r>
            <a:r>
              <a:rPr lang="de-CH" sz="3200" dirty="0" smtClean="0"/>
              <a:t> angeben.</a:t>
            </a:r>
          </a:p>
          <a:p>
            <a:endParaRPr lang="de-CH" sz="1000" dirty="0"/>
          </a:p>
          <a:p>
            <a:pPr marL="542925" indent="-542925"/>
            <a:r>
              <a:rPr lang="de-CH" sz="2000" dirty="0">
                <a:latin typeface="Arial" pitchFamily="34" charset="0"/>
                <a:cs typeface="Arial" pitchFamily="34" charset="0"/>
              </a:rPr>
              <a:t>z.B.: </a:t>
            </a:r>
            <a:r>
              <a:rPr lang="de-CH" sz="2000" dirty="0" smtClean="0">
                <a:latin typeface="Times New Roman" pitchFamily="18" charset="0"/>
                <a:cs typeface="Times New Roman" pitchFamily="18" charset="0"/>
              </a:rPr>
              <a:t>Weshalb ist der absolute Nullpunkt die tiefste mögliche Temperatur?  </a:t>
            </a:r>
          </a:p>
          <a:p>
            <a:pPr marL="542925" indent="-542925"/>
            <a:r>
              <a:rPr lang="de-CH" sz="2000" dirty="0">
                <a:latin typeface="Times New Roman" pitchFamily="18" charset="0"/>
                <a:cs typeface="Times New Roman" pitchFamily="18" charset="0"/>
              </a:rPr>
              <a:t> </a:t>
            </a:r>
            <a:r>
              <a:rPr lang="de-CH" sz="2000" dirty="0" smtClean="0">
                <a:latin typeface="Times New Roman" pitchFamily="18" charset="0"/>
                <a:cs typeface="Times New Roman" pitchFamily="18" charset="0"/>
              </a:rPr>
              <a:t>                                                     (1P)</a:t>
            </a:r>
          </a:p>
          <a:p>
            <a:pPr marL="542925" indent="-542925"/>
            <a:endParaRPr lang="de-CH" sz="2000" dirty="0" smtClean="0">
              <a:latin typeface="Times New Roman" pitchFamily="18" charset="0"/>
              <a:cs typeface="Times New Roman" pitchFamily="18" charset="0"/>
            </a:endParaRPr>
          </a:p>
          <a:p>
            <a:r>
              <a:rPr lang="de-CH" sz="2400" dirty="0" smtClean="0">
                <a:solidFill>
                  <a:srgbClr val="0000FF"/>
                </a:solidFill>
                <a:latin typeface="Brush Script MT" pitchFamily="66" charset="0"/>
              </a:rPr>
              <a:t>Der absolute Nullpunkt ist bei -273 °C.</a:t>
            </a:r>
            <a:endParaRPr lang="de-CH" sz="2400" dirty="0" smtClean="0">
              <a:solidFill>
                <a:srgbClr val="0000FF"/>
              </a:solidFill>
            </a:endParaRPr>
          </a:p>
          <a:p>
            <a:endParaRPr lang="de-CH" sz="2800" dirty="0" smtClean="0"/>
          </a:p>
          <a:p>
            <a:r>
              <a:rPr lang="de-CH" sz="2800" b="1" dirty="0" smtClean="0"/>
              <a:t>Keine Erklärung </a:t>
            </a:r>
            <a:r>
              <a:rPr lang="de-CH" sz="2800" dirty="0" smtClean="0"/>
              <a:t>gegeben.</a:t>
            </a:r>
          </a:p>
          <a:p>
            <a:r>
              <a:rPr lang="de-CH" sz="2800" dirty="0" smtClean="0"/>
              <a:t>Die Aussage, die gemacht wurde, ist zwar richtig, beantwortet die Frage     aber </a:t>
            </a:r>
            <a:r>
              <a:rPr lang="de-CH" sz="2800" b="1" dirty="0" smtClean="0"/>
              <a:t>nicht</a:t>
            </a:r>
            <a:r>
              <a:rPr lang="de-CH" sz="2800" dirty="0" smtClean="0"/>
              <a:t>.</a:t>
            </a:r>
          </a:p>
          <a:p>
            <a:r>
              <a:rPr lang="de-CH" sz="2800" dirty="0" smtClean="0">
                <a:sym typeface="Wingdings" pitchFamily="2" charset="2"/>
              </a:rPr>
              <a:t> 0P</a:t>
            </a:r>
            <a:endParaRPr lang="de-CH" sz="2800" dirty="0" smtClean="0"/>
          </a:p>
        </p:txBody>
      </p:sp>
      <p:sp>
        <p:nvSpPr>
          <p:cNvPr id="3" name="Textfeld 2"/>
          <p:cNvSpPr txBox="1"/>
          <p:nvPr/>
        </p:nvSpPr>
        <p:spPr>
          <a:xfrm>
            <a:off x="8604448" y="3482424"/>
            <a:ext cx="720080" cy="738664"/>
          </a:xfrm>
          <a:prstGeom prst="rect">
            <a:avLst/>
          </a:prstGeom>
          <a:noFill/>
        </p:spPr>
        <p:txBody>
          <a:bodyPr wrap="square" rtlCol="0">
            <a:spAutoFit/>
          </a:bodyPr>
          <a:lstStyle/>
          <a:p>
            <a:r>
              <a:rPr lang="de-CH" sz="2400" b="1" dirty="0">
                <a:solidFill>
                  <a:srgbClr val="FF0000"/>
                </a:solidFill>
                <a:latin typeface="Brush Script MT" pitchFamily="66" charset="0"/>
                <a:sym typeface="Symbol"/>
              </a:rPr>
              <a:t>(</a:t>
            </a:r>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62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1"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6093976"/>
          </a:xfrm>
          <a:prstGeom prst="rect">
            <a:avLst/>
          </a:prstGeom>
          <a:noFill/>
        </p:spPr>
        <p:txBody>
          <a:bodyPr wrap="square" rtlCol="0">
            <a:spAutoFit/>
          </a:bodyPr>
          <a:lstStyle/>
          <a:p>
            <a:pPr marL="457200" indent="-457200">
              <a:buFont typeface="Arial" pitchFamily="34" charset="0"/>
              <a:buChar char="•"/>
            </a:pPr>
            <a:r>
              <a:rPr lang="de-CH" sz="3200" dirty="0" smtClean="0"/>
              <a:t>Gründe </a:t>
            </a:r>
            <a:r>
              <a:rPr lang="de-CH" sz="3200" b="1" dirty="0" smtClean="0"/>
              <a:t>erklärend</a:t>
            </a:r>
            <a:r>
              <a:rPr lang="de-CH" sz="3200" dirty="0" smtClean="0"/>
              <a:t> angeben.</a:t>
            </a:r>
          </a:p>
          <a:p>
            <a:endParaRPr lang="de-CH" sz="1000" dirty="0"/>
          </a:p>
          <a:p>
            <a:pPr marL="542925" indent="-542925"/>
            <a:r>
              <a:rPr lang="de-CH" sz="2000" dirty="0">
                <a:latin typeface="Arial" pitchFamily="34" charset="0"/>
                <a:cs typeface="Arial" pitchFamily="34" charset="0"/>
              </a:rPr>
              <a:t>z.B.: </a:t>
            </a:r>
            <a:r>
              <a:rPr lang="de-CH" sz="2000" dirty="0">
                <a:latin typeface="Times New Roman" pitchFamily="18" charset="0"/>
                <a:cs typeface="Times New Roman" pitchFamily="18" charset="0"/>
              </a:rPr>
              <a:t>Weshalb ist der absolute Nullpunkt die tiefste mögliche Temperatur?  </a:t>
            </a:r>
          </a:p>
          <a:p>
            <a:pPr marL="542925" indent="-542925"/>
            <a:r>
              <a:rPr lang="de-CH" sz="2000" dirty="0">
                <a:latin typeface="Times New Roman" pitchFamily="18" charset="0"/>
                <a:cs typeface="Times New Roman" pitchFamily="18" charset="0"/>
              </a:rPr>
              <a:t>                                                      (1P)</a:t>
            </a:r>
          </a:p>
          <a:p>
            <a:pPr marL="542925" indent="-542925"/>
            <a:endParaRPr lang="de-CH" sz="800" dirty="0" smtClean="0">
              <a:latin typeface="Times New Roman" pitchFamily="18" charset="0"/>
              <a:cs typeface="Times New Roman" pitchFamily="18" charset="0"/>
            </a:endParaRPr>
          </a:p>
          <a:p>
            <a:r>
              <a:rPr lang="de-CH" sz="2400" dirty="0" smtClean="0">
                <a:solidFill>
                  <a:srgbClr val="0000FF"/>
                </a:solidFill>
                <a:latin typeface="Brush Script MT" pitchFamily="66" charset="0"/>
              </a:rPr>
              <a:t>Der absolute Nullpunkt ist bei -273 °C. Das ist die tiefste Temperatur, die es geben kann. </a:t>
            </a:r>
            <a:r>
              <a:rPr lang="de-CH" sz="2400" dirty="0" smtClean="0">
                <a:solidFill>
                  <a:srgbClr val="0000FF"/>
                </a:solidFill>
              </a:rPr>
              <a:t> </a:t>
            </a:r>
          </a:p>
          <a:p>
            <a:endParaRPr lang="de-CH" sz="800" dirty="0" smtClean="0"/>
          </a:p>
          <a:p>
            <a:r>
              <a:rPr lang="de-CH" sz="2800" dirty="0" smtClean="0"/>
              <a:t>Es wird nicht erklärt, </a:t>
            </a:r>
            <a:r>
              <a:rPr lang="de-CH" sz="2800" b="1" dirty="0" smtClean="0"/>
              <a:t>weshalb es so ist</a:t>
            </a:r>
            <a:r>
              <a:rPr lang="de-CH" sz="2800" dirty="0" smtClean="0"/>
              <a:t>, </a:t>
            </a:r>
          </a:p>
          <a:p>
            <a:r>
              <a:rPr lang="de-CH" sz="2800" dirty="0" smtClean="0"/>
              <a:t>auch wenn nebenbei richtige Angaben gemacht wurden.</a:t>
            </a:r>
          </a:p>
          <a:p>
            <a:r>
              <a:rPr lang="de-CH" sz="2800" dirty="0" smtClean="0">
                <a:sym typeface="Wingdings" pitchFamily="2" charset="2"/>
              </a:rPr>
              <a:t> 0P</a:t>
            </a:r>
            <a:endParaRPr lang="de-CH" sz="2800" dirty="0" smtClean="0"/>
          </a:p>
        </p:txBody>
      </p:sp>
      <p:sp>
        <p:nvSpPr>
          <p:cNvPr id="3" name="Textfeld 2"/>
          <p:cNvSpPr txBox="1"/>
          <p:nvPr/>
        </p:nvSpPr>
        <p:spPr>
          <a:xfrm>
            <a:off x="8604448" y="3266400"/>
            <a:ext cx="720080" cy="738664"/>
          </a:xfrm>
          <a:prstGeom prst="rect">
            <a:avLst/>
          </a:prstGeom>
          <a:noFill/>
        </p:spPr>
        <p:txBody>
          <a:bodyPr wrap="square" rtlCol="0">
            <a:spAutoFit/>
          </a:bodyPr>
          <a:lstStyle/>
          <a:p>
            <a:r>
              <a:rPr lang="de-CH" sz="2400" b="1" dirty="0">
                <a:solidFill>
                  <a:srgbClr val="FF0000"/>
                </a:solidFill>
                <a:latin typeface="Brush Script MT" pitchFamily="66" charset="0"/>
                <a:sym typeface="Symbol"/>
              </a:rPr>
              <a:t>(</a:t>
            </a:r>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sp>
        <p:nvSpPr>
          <p:cNvPr id="7" name="Textfeld 6"/>
          <p:cNvSpPr txBox="1"/>
          <p:nvPr/>
        </p:nvSpPr>
        <p:spPr>
          <a:xfrm>
            <a:off x="8604448" y="3842464"/>
            <a:ext cx="576064" cy="738664"/>
          </a:xfrm>
          <a:prstGeom prst="rect">
            <a:avLst/>
          </a:prstGeom>
          <a:noFill/>
        </p:spPr>
        <p:txBody>
          <a:bodyPr wrap="square" rtlCol="0">
            <a:spAutoFit/>
          </a:bodyPr>
          <a:lstStyle/>
          <a:p>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9" name="Pfeil nach rechts 8"/>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45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1"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1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5878532"/>
          </a:xfrm>
          <a:prstGeom prst="rect">
            <a:avLst/>
          </a:prstGeom>
          <a:noFill/>
        </p:spPr>
        <p:txBody>
          <a:bodyPr wrap="square" rtlCol="0">
            <a:spAutoFit/>
          </a:bodyPr>
          <a:lstStyle/>
          <a:p>
            <a:pPr marL="457200" indent="-457200">
              <a:buFont typeface="Arial" pitchFamily="34" charset="0"/>
              <a:buChar char="•"/>
            </a:pPr>
            <a:r>
              <a:rPr lang="de-CH" sz="3200" dirty="0" smtClean="0"/>
              <a:t>Gründe </a:t>
            </a:r>
            <a:r>
              <a:rPr lang="de-CH" sz="3200" b="1" dirty="0" smtClean="0"/>
              <a:t>erklärend</a:t>
            </a:r>
            <a:r>
              <a:rPr lang="de-CH" sz="3200" dirty="0" smtClean="0"/>
              <a:t> angeben.</a:t>
            </a:r>
          </a:p>
          <a:p>
            <a:endParaRPr lang="de-CH" sz="1000" dirty="0"/>
          </a:p>
          <a:p>
            <a:pPr marL="542925" indent="-542925"/>
            <a:r>
              <a:rPr lang="de-CH" sz="2000" dirty="0">
                <a:latin typeface="Arial" pitchFamily="34" charset="0"/>
                <a:cs typeface="Arial" pitchFamily="34" charset="0"/>
              </a:rPr>
              <a:t>z.B.: </a:t>
            </a:r>
            <a:r>
              <a:rPr lang="de-CH" sz="2000" dirty="0">
                <a:latin typeface="Times New Roman" pitchFamily="18" charset="0"/>
                <a:cs typeface="Times New Roman" pitchFamily="18" charset="0"/>
              </a:rPr>
              <a:t>Weshalb ist der absolute Nullpunkt die tiefste mögliche Temperatur?  </a:t>
            </a:r>
          </a:p>
          <a:p>
            <a:pPr marL="542925" indent="-542925"/>
            <a:r>
              <a:rPr lang="de-CH" sz="2000" dirty="0">
                <a:latin typeface="Times New Roman" pitchFamily="18" charset="0"/>
                <a:cs typeface="Times New Roman" pitchFamily="18" charset="0"/>
              </a:rPr>
              <a:t>                                                      (1P)</a:t>
            </a:r>
          </a:p>
          <a:p>
            <a:r>
              <a:rPr lang="de-CH" sz="2400" dirty="0" smtClean="0">
                <a:solidFill>
                  <a:srgbClr val="0000FF"/>
                </a:solidFill>
                <a:latin typeface="Brush Script MT" pitchFamily="66" charset="0"/>
              </a:rPr>
              <a:t>Der absolute Nullpunkt bedeutet, dass sich die Teilchen nicht mehr bewegen. Würde es eine noch tiefere Temperatur gegen, würde das bedeuten, dass sich die Teilchen weniger als gar nicht bewegen und das ist nicht möglich.</a:t>
            </a:r>
            <a:endParaRPr lang="de-CH" sz="2400" dirty="0" smtClean="0">
              <a:solidFill>
                <a:srgbClr val="0000FF"/>
              </a:solidFill>
            </a:endParaRPr>
          </a:p>
          <a:p>
            <a:endParaRPr lang="de-CH" sz="1400" dirty="0" smtClean="0"/>
          </a:p>
          <a:p>
            <a:r>
              <a:rPr lang="de-CH" sz="2800" dirty="0" smtClean="0"/>
              <a:t>Das ist eine </a:t>
            </a:r>
            <a:r>
              <a:rPr lang="de-CH" sz="2800" b="1" dirty="0" smtClean="0"/>
              <a:t>vollständige</a:t>
            </a:r>
            <a:r>
              <a:rPr lang="de-CH" sz="2800" dirty="0" smtClean="0"/>
              <a:t> Erklärung/Begründung.</a:t>
            </a:r>
          </a:p>
          <a:p>
            <a:r>
              <a:rPr lang="de-CH" sz="2800" dirty="0" smtClean="0">
                <a:sym typeface="Wingdings" pitchFamily="2" charset="2"/>
              </a:rPr>
              <a:t> 1P</a:t>
            </a:r>
            <a:endParaRPr lang="de-CH" sz="2800" dirty="0" smtClean="0"/>
          </a:p>
        </p:txBody>
      </p:sp>
      <p:sp>
        <p:nvSpPr>
          <p:cNvPr id="3" name="Textfeld 2"/>
          <p:cNvSpPr txBox="1"/>
          <p:nvPr/>
        </p:nvSpPr>
        <p:spPr>
          <a:xfrm>
            <a:off x="8388424" y="4994592"/>
            <a:ext cx="720080" cy="738664"/>
          </a:xfrm>
          <a:prstGeom prst="rect">
            <a:avLst/>
          </a:prstGeom>
          <a:noFill/>
        </p:spPr>
        <p:txBody>
          <a:bodyPr wrap="square" rtlCol="0">
            <a:spAutoFit/>
          </a:bodyPr>
          <a:lstStyle/>
          <a:p>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56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6278642"/>
          </a:xfrm>
          <a:prstGeom prst="rect">
            <a:avLst/>
          </a:prstGeom>
          <a:noFill/>
        </p:spPr>
        <p:txBody>
          <a:bodyPr wrap="square" rtlCol="0">
            <a:spAutoFit/>
          </a:bodyPr>
          <a:lstStyle/>
          <a:p>
            <a:pPr marL="457200" indent="-457200">
              <a:buFont typeface="Arial" pitchFamily="34" charset="0"/>
              <a:buChar char="•"/>
            </a:pPr>
            <a:r>
              <a:rPr lang="de-CH" sz="3200" dirty="0" smtClean="0"/>
              <a:t>Gründe </a:t>
            </a:r>
            <a:r>
              <a:rPr lang="de-CH" sz="3200" b="1" dirty="0" smtClean="0"/>
              <a:t>erklärend</a:t>
            </a:r>
            <a:r>
              <a:rPr lang="de-CH" sz="3200" dirty="0" smtClean="0"/>
              <a:t> angeben.</a:t>
            </a:r>
          </a:p>
          <a:p>
            <a:endParaRPr lang="de-CH" sz="1000" dirty="0"/>
          </a:p>
          <a:p>
            <a:pPr marL="542925" indent="-542925"/>
            <a:r>
              <a:rPr lang="de-CH" sz="2000" dirty="0">
                <a:latin typeface="Arial" pitchFamily="34" charset="0"/>
                <a:cs typeface="Arial" pitchFamily="34" charset="0"/>
              </a:rPr>
              <a:t>z.B.: </a:t>
            </a:r>
            <a:r>
              <a:rPr lang="de-CH" sz="2000" dirty="0">
                <a:latin typeface="Times New Roman" pitchFamily="18" charset="0"/>
                <a:cs typeface="Times New Roman" pitchFamily="18" charset="0"/>
              </a:rPr>
              <a:t>Weshalb ist der absolute Nullpunkt die tiefste mögliche Temperatur?  </a:t>
            </a:r>
          </a:p>
          <a:p>
            <a:pPr marL="542925" indent="-542925"/>
            <a:r>
              <a:rPr lang="de-CH" sz="2000" dirty="0">
                <a:latin typeface="Times New Roman" pitchFamily="18" charset="0"/>
                <a:cs typeface="Times New Roman" pitchFamily="18" charset="0"/>
              </a:rPr>
              <a:t>                                                      (1P)</a:t>
            </a:r>
          </a:p>
          <a:p>
            <a:r>
              <a:rPr lang="de-CH" sz="2200" dirty="0" smtClean="0">
                <a:solidFill>
                  <a:srgbClr val="0000FF"/>
                </a:solidFill>
                <a:latin typeface="Brush Script MT" pitchFamily="66" charset="0"/>
              </a:rPr>
              <a:t>Beim absoluten Nullpunkt ist es sehr kalt. Er kommt in der Natur auf der Erde nirgendwo vor, auch technisch ist es nicht möglich ihn exakt zu erreichen. Die Kelvin-Skala hat dort ihren Nullpunkt, Alle Stoffe sind beim absoluten Nullpunkt im festen Aggregatzustand.</a:t>
            </a:r>
            <a:endParaRPr lang="de-CH" sz="2200" dirty="0" smtClean="0">
              <a:solidFill>
                <a:srgbClr val="0000FF"/>
              </a:solidFill>
            </a:endParaRPr>
          </a:p>
          <a:p>
            <a:endParaRPr lang="de-CH" sz="800" dirty="0" smtClean="0"/>
          </a:p>
          <a:p>
            <a:r>
              <a:rPr lang="de-CH" sz="2400" dirty="0" smtClean="0"/>
              <a:t>Es gilt </a:t>
            </a:r>
            <a:r>
              <a:rPr lang="de-CH" sz="2400" b="1" dirty="0" smtClean="0"/>
              <a:t>nicht</a:t>
            </a:r>
            <a:r>
              <a:rPr lang="de-CH" sz="2400" dirty="0" smtClean="0"/>
              <a:t>, je mehr Text umso besser. Hier wir die Frage nicht beantwortet.</a:t>
            </a:r>
          </a:p>
        </p:txBody>
      </p:sp>
      <p:sp>
        <p:nvSpPr>
          <p:cNvPr id="3" name="Textfeld 2"/>
          <p:cNvSpPr txBox="1"/>
          <p:nvPr/>
        </p:nvSpPr>
        <p:spPr>
          <a:xfrm>
            <a:off x="7956376" y="5157192"/>
            <a:ext cx="720080" cy="738664"/>
          </a:xfrm>
          <a:prstGeom prst="rect">
            <a:avLst/>
          </a:prstGeom>
          <a:noFill/>
        </p:spPr>
        <p:txBody>
          <a:bodyPr wrap="square" rtlCol="0">
            <a:spAutoFit/>
          </a:bodyPr>
          <a:lstStyle/>
          <a:p>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sp>
        <p:nvSpPr>
          <p:cNvPr id="6" name="Rechteck 5"/>
          <p:cNvSpPr/>
          <p:nvPr/>
        </p:nvSpPr>
        <p:spPr>
          <a:xfrm>
            <a:off x="8257729" y="6453336"/>
            <a:ext cx="986167" cy="523220"/>
          </a:xfrm>
          <a:prstGeom prst="rect">
            <a:avLst/>
          </a:prstGeom>
        </p:spPr>
        <p:txBody>
          <a:bodyPr wrap="none">
            <a:spAutoFit/>
          </a:bodyPr>
          <a:lstStyle/>
          <a:p>
            <a:r>
              <a:rPr lang="de-CH" sz="2800" dirty="0">
                <a:sym typeface="Wingdings" pitchFamily="2" charset="2"/>
              </a:rPr>
              <a:t> </a:t>
            </a:r>
            <a:r>
              <a:rPr lang="de-CH" sz="2800" dirty="0" smtClean="0">
                <a:sym typeface="Wingdings" pitchFamily="2" charset="2"/>
              </a:rPr>
              <a:t>0P</a:t>
            </a:r>
            <a:endParaRPr lang="de-CH" sz="2800"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9" name="Pfeil nach rechts 8"/>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103142"/>
            <a:ext cx="3533871" cy="549994"/>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805969"/>
            <a:ext cx="3445714" cy="450000"/>
          </a:xfrm>
          <a:prstGeom prst="rect">
            <a:avLst/>
          </a:prstGeom>
        </p:spPr>
      </p:pic>
      <p:sp>
        <p:nvSpPr>
          <p:cNvPr id="5" name="Textfeld 4"/>
          <p:cNvSpPr txBox="1"/>
          <p:nvPr/>
        </p:nvSpPr>
        <p:spPr>
          <a:xfrm>
            <a:off x="4785326" y="860519"/>
            <a:ext cx="4358674" cy="4555093"/>
          </a:xfrm>
          <a:prstGeom prst="rect">
            <a:avLst/>
          </a:prstGeom>
          <a:noFill/>
        </p:spPr>
        <p:txBody>
          <a:bodyPr wrap="square" rtlCol="0">
            <a:spAutoFit/>
          </a:bodyPr>
          <a:lstStyle/>
          <a:p>
            <a:pPr marL="457200" indent="-457200">
              <a:buFont typeface="Arial" pitchFamily="34" charset="0"/>
              <a:buChar char="•"/>
            </a:pPr>
            <a:r>
              <a:rPr lang="de-CH" sz="3200" dirty="0" smtClean="0"/>
              <a:t>Leserlich schreiben</a:t>
            </a:r>
            <a:endParaRPr lang="de-CH" sz="3200" b="1" dirty="0" smtClean="0"/>
          </a:p>
          <a:p>
            <a:endParaRPr lang="de-CH" sz="1000" dirty="0"/>
          </a:p>
          <a:p>
            <a:pPr marL="622300" indent="-622300"/>
            <a:r>
              <a:rPr lang="de-CH" sz="2000" dirty="0">
                <a:latin typeface="Arial" pitchFamily="34" charset="0"/>
                <a:cs typeface="Arial" pitchFamily="34" charset="0"/>
              </a:rPr>
              <a:t>z.B.: </a:t>
            </a:r>
            <a:r>
              <a:rPr lang="de-CH" sz="2000" dirty="0" smtClean="0">
                <a:latin typeface="Times New Roman" pitchFamily="18" charset="0"/>
                <a:cs typeface="Times New Roman" pitchFamily="18" charset="0"/>
              </a:rPr>
              <a:t>Wie nennt man die Temperatur      -273.15 °C?                       </a:t>
            </a:r>
            <a:r>
              <a:rPr lang="de-CH" sz="2000" dirty="0">
                <a:latin typeface="Times New Roman" pitchFamily="18" charset="0"/>
                <a:cs typeface="Times New Roman" pitchFamily="18" charset="0"/>
              </a:rPr>
              <a:t>(1P</a:t>
            </a:r>
            <a:r>
              <a:rPr lang="de-CH" sz="2000" dirty="0" smtClean="0">
                <a:latin typeface="Times New Roman" pitchFamily="18" charset="0"/>
                <a:cs typeface="Times New Roman" pitchFamily="18" charset="0"/>
              </a:rPr>
              <a:t>)</a:t>
            </a:r>
          </a:p>
          <a:p>
            <a:pPr marL="622300" indent="-622300"/>
            <a:endParaRPr lang="de-CH" sz="2000" dirty="0" smtClean="0">
              <a:latin typeface="Times New Roman" pitchFamily="18" charset="0"/>
              <a:cs typeface="Times New Roman" pitchFamily="18" charset="0"/>
            </a:endParaRPr>
          </a:p>
          <a:p>
            <a:pPr marL="622300" indent="-622300"/>
            <a:endParaRPr lang="de-CH" sz="2000" dirty="0">
              <a:latin typeface="Times New Roman" pitchFamily="18" charset="0"/>
              <a:cs typeface="Times New Roman" pitchFamily="18" charset="0"/>
            </a:endParaRPr>
          </a:p>
          <a:p>
            <a:pPr marL="622300" indent="-622300"/>
            <a:endParaRPr lang="de-CH" sz="2000" dirty="0" smtClean="0">
              <a:latin typeface="Times New Roman" pitchFamily="18" charset="0"/>
              <a:cs typeface="Times New Roman" pitchFamily="18" charset="0"/>
            </a:endParaRPr>
          </a:p>
          <a:p>
            <a:pPr marL="622300" indent="-622300"/>
            <a:endParaRPr lang="de-CH" sz="2000" dirty="0">
              <a:latin typeface="Times New Roman" pitchFamily="18" charset="0"/>
              <a:cs typeface="Times New Roman" pitchFamily="18" charset="0"/>
            </a:endParaRPr>
          </a:p>
          <a:p>
            <a:r>
              <a:rPr lang="de-CH" sz="1600" dirty="0" smtClean="0">
                <a:latin typeface="Arial" pitchFamily="34" charset="0"/>
                <a:cs typeface="Arial" pitchFamily="34" charset="0"/>
              </a:rPr>
              <a:t>Noch erkennbar </a:t>
            </a:r>
            <a:r>
              <a:rPr lang="de-CH" sz="1600" dirty="0">
                <a:latin typeface="Arial" pitchFamily="34" charset="0"/>
                <a:cs typeface="Arial" pitchFamily="34" charset="0"/>
                <a:sym typeface="Wingdings" pitchFamily="2" charset="2"/>
              </a:rPr>
              <a:t> </a:t>
            </a:r>
            <a:r>
              <a:rPr lang="de-CH" sz="1600" dirty="0" smtClean="0">
                <a:latin typeface="Arial" pitchFamily="34" charset="0"/>
                <a:cs typeface="Arial" pitchFamily="34" charset="0"/>
                <a:sym typeface="Wingdings" pitchFamily="2" charset="2"/>
              </a:rPr>
              <a:t>1</a:t>
            </a:r>
            <a:r>
              <a:rPr lang="de-CH" sz="1600" dirty="0" smtClean="0">
                <a:latin typeface="Arial" pitchFamily="34" charset="0"/>
                <a:cs typeface="Arial" pitchFamily="34" charset="0"/>
              </a:rPr>
              <a:t>P</a:t>
            </a:r>
            <a:endParaRPr lang="de-CH" sz="1600" dirty="0">
              <a:latin typeface="Arial" pitchFamily="34" charset="0"/>
              <a:cs typeface="Arial" pitchFamily="34" charset="0"/>
            </a:endParaRPr>
          </a:p>
          <a:p>
            <a:endParaRPr lang="de-CH" sz="2400" dirty="0" smtClean="0">
              <a:solidFill>
                <a:srgbClr val="0000FF"/>
              </a:solidFill>
              <a:latin typeface="Brush Script MT" pitchFamily="66" charset="0"/>
            </a:endParaRPr>
          </a:p>
          <a:p>
            <a:endParaRPr lang="de-CH" sz="2400" dirty="0">
              <a:solidFill>
                <a:srgbClr val="0000FF"/>
              </a:solidFill>
              <a:latin typeface="Brush Script MT" pitchFamily="66" charset="0"/>
            </a:endParaRPr>
          </a:p>
          <a:p>
            <a:endParaRPr lang="de-CH" sz="2400" dirty="0" smtClean="0">
              <a:solidFill>
                <a:srgbClr val="0000FF"/>
              </a:solidFill>
              <a:latin typeface="Brush Script MT" pitchFamily="66" charset="0"/>
            </a:endParaRPr>
          </a:p>
          <a:p>
            <a:pPr>
              <a:spcAft>
                <a:spcPts val="1200"/>
              </a:spcAft>
            </a:pPr>
            <a:r>
              <a:rPr lang="de-CH" sz="1600" dirty="0" smtClean="0">
                <a:latin typeface="Arial" pitchFamily="34" charset="0"/>
                <a:cs typeface="Arial" pitchFamily="34" charset="0"/>
              </a:rPr>
              <a:t>Zu </a:t>
            </a:r>
            <a:r>
              <a:rPr lang="de-CH" sz="1600" b="1" dirty="0" smtClean="0">
                <a:latin typeface="Arial" pitchFamily="34" charset="0"/>
                <a:cs typeface="Arial" pitchFamily="34" charset="0"/>
              </a:rPr>
              <a:t>falsch</a:t>
            </a:r>
            <a:r>
              <a:rPr lang="de-CH" sz="1600" dirty="0" smtClean="0">
                <a:latin typeface="Arial" pitchFamily="34" charset="0"/>
                <a:cs typeface="Arial" pitchFamily="34" charset="0"/>
              </a:rPr>
              <a:t>. </a:t>
            </a:r>
            <a:r>
              <a:rPr lang="de-CH" sz="1600" dirty="0" smtClean="0">
                <a:latin typeface="Arial" pitchFamily="34" charset="0"/>
                <a:cs typeface="Arial" pitchFamily="34" charset="0"/>
                <a:sym typeface="Wingdings" pitchFamily="2" charset="2"/>
              </a:rPr>
              <a:t> </a:t>
            </a:r>
            <a:r>
              <a:rPr lang="de-CH" sz="1600" dirty="0" smtClean="0">
                <a:latin typeface="Arial" pitchFamily="34" charset="0"/>
                <a:cs typeface="Arial" pitchFamily="34" charset="0"/>
              </a:rPr>
              <a:t>0P</a:t>
            </a:r>
          </a:p>
          <a:p>
            <a:endParaRPr lang="de-CH" sz="1400" dirty="0" smtClean="0"/>
          </a:p>
        </p:txBody>
      </p:sp>
      <p:sp>
        <p:nvSpPr>
          <p:cNvPr id="3" name="Textfeld 2"/>
          <p:cNvSpPr txBox="1"/>
          <p:nvPr/>
        </p:nvSpPr>
        <p:spPr>
          <a:xfrm>
            <a:off x="8028384" y="3050376"/>
            <a:ext cx="720080" cy="738664"/>
          </a:xfrm>
          <a:prstGeom prst="rect">
            <a:avLst/>
          </a:prstGeom>
          <a:noFill/>
        </p:spPr>
        <p:txBody>
          <a:bodyPr wrap="square" rtlCol="0">
            <a:spAutoFit/>
          </a:bodyPr>
          <a:lstStyle/>
          <a:p>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sp>
        <p:nvSpPr>
          <p:cNvPr id="7" name="Textfeld 6"/>
          <p:cNvSpPr txBox="1"/>
          <p:nvPr/>
        </p:nvSpPr>
        <p:spPr>
          <a:xfrm>
            <a:off x="8100392" y="4366845"/>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11" name="Pfeil nach rechts 10"/>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6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Effect transition="in" filter="fade">
                                      <p:cBhvr>
                                        <p:cTn id="41"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5386090"/>
          </a:xfrm>
          <a:prstGeom prst="rect">
            <a:avLst/>
          </a:prstGeom>
          <a:noFill/>
        </p:spPr>
        <p:txBody>
          <a:bodyPr wrap="square" rtlCol="0">
            <a:spAutoFit/>
          </a:bodyPr>
          <a:lstStyle/>
          <a:p>
            <a:pPr marL="457200" indent="-457200">
              <a:buFont typeface="Arial" pitchFamily="34" charset="0"/>
              <a:buChar char="•"/>
            </a:pPr>
            <a:r>
              <a:rPr lang="de-CH" sz="2800" dirty="0" smtClean="0"/>
              <a:t>Verständlich schreiben</a:t>
            </a:r>
            <a:endParaRPr lang="de-CH" sz="2800" b="1" dirty="0" smtClean="0"/>
          </a:p>
          <a:p>
            <a:endParaRPr lang="de-CH" sz="1000" dirty="0"/>
          </a:p>
          <a:p>
            <a:pPr marL="622300" indent="-622300"/>
            <a:r>
              <a:rPr lang="de-CH" sz="2000" dirty="0">
                <a:latin typeface="Arial" pitchFamily="34" charset="0"/>
                <a:cs typeface="Arial" pitchFamily="34" charset="0"/>
              </a:rPr>
              <a:t>z.B.: </a:t>
            </a:r>
            <a:r>
              <a:rPr lang="de-CH" sz="2000" dirty="0" smtClean="0">
                <a:latin typeface="Times New Roman" pitchFamily="18" charset="0"/>
                <a:cs typeface="Times New Roman" pitchFamily="18" charset="0"/>
              </a:rPr>
              <a:t>Wie nennt man die Temperatur      -273.15 °C?                       </a:t>
            </a:r>
            <a:r>
              <a:rPr lang="de-CH" sz="2000" dirty="0">
                <a:latin typeface="Times New Roman" pitchFamily="18" charset="0"/>
                <a:cs typeface="Times New Roman" pitchFamily="18" charset="0"/>
              </a:rPr>
              <a:t>(1P</a:t>
            </a:r>
            <a:r>
              <a:rPr lang="de-CH" sz="2000" dirty="0" smtClean="0">
                <a:latin typeface="Times New Roman" pitchFamily="18" charset="0"/>
                <a:cs typeface="Times New Roman" pitchFamily="18" charset="0"/>
              </a:rPr>
              <a:t>)</a:t>
            </a:r>
          </a:p>
          <a:p>
            <a:pPr marL="622300" indent="-622300"/>
            <a:endParaRPr lang="de-CH" sz="2000" dirty="0">
              <a:latin typeface="Times New Roman" pitchFamily="18" charset="0"/>
              <a:cs typeface="Times New Roman" pitchFamily="18" charset="0"/>
            </a:endParaRPr>
          </a:p>
          <a:p>
            <a:r>
              <a:rPr lang="de-CH" sz="2400" dirty="0" err="1" smtClean="0">
                <a:solidFill>
                  <a:srgbClr val="0000FF"/>
                </a:solidFill>
                <a:latin typeface="Brush Script MT" pitchFamily="66" charset="0"/>
              </a:rPr>
              <a:t>Absolluter</a:t>
            </a:r>
            <a:r>
              <a:rPr lang="de-CH" sz="2400" dirty="0" smtClean="0">
                <a:solidFill>
                  <a:srgbClr val="0000FF"/>
                </a:solidFill>
                <a:latin typeface="Brush Script MT" pitchFamily="66" charset="0"/>
              </a:rPr>
              <a:t> Nullpunkt</a:t>
            </a:r>
          </a:p>
          <a:p>
            <a:pPr>
              <a:spcAft>
                <a:spcPts val="1200"/>
              </a:spcAft>
            </a:pPr>
            <a:r>
              <a:rPr lang="de-CH" sz="1600" dirty="0" smtClean="0">
                <a:latin typeface="Arial" pitchFamily="34" charset="0"/>
                <a:cs typeface="Arial" pitchFamily="34" charset="0"/>
              </a:rPr>
              <a:t>Noch erkennbar, «nur» Rechtschreibefehler</a:t>
            </a:r>
          </a:p>
          <a:p>
            <a:r>
              <a:rPr lang="de-CH" sz="2400" dirty="0" err="1" smtClean="0">
                <a:solidFill>
                  <a:srgbClr val="0000FF"/>
                </a:solidFill>
                <a:latin typeface="Brush Script MT" pitchFamily="66" charset="0"/>
              </a:rPr>
              <a:t>Absolutr</a:t>
            </a:r>
            <a:r>
              <a:rPr lang="de-CH" sz="2400" dirty="0" smtClean="0">
                <a:solidFill>
                  <a:srgbClr val="0000FF"/>
                </a:solidFill>
                <a:latin typeface="Brush Script MT" pitchFamily="66" charset="0"/>
              </a:rPr>
              <a:t> Nullpunkt</a:t>
            </a:r>
          </a:p>
          <a:p>
            <a:pPr>
              <a:spcAft>
                <a:spcPts val="1200"/>
              </a:spcAft>
            </a:pPr>
            <a:r>
              <a:rPr lang="de-CH" sz="1600" dirty="0">
                <a:latin typeface="Arial" pitchFamily="34" charset="0"/>
                <a:cs typeface="Arial" pitchFamily="34" charset="0"/>
              </a:rPr>
              <a:t>Noch erkennbar, «nur» Rechtschreibefehler </a:t>
            </a:r>
            <a:endParaRPr lang="de-CH" sz="1600" dirty="0" smtClean="0">
              <a:latin typeface="Arial" pitchFamily="34" charset="0"/>
              <a:cs typeface="Arial" pitchFamily="34" charset="0"/>
            </a:endParaRPr>
          </a:p>
          <a:p>
            <a:pPr>
              <a:spcAft>
                <a:spcPts val="1200"/>
              </a:spcAft>
            </a:pPr>
            <a:r>
              <a:rPr lang="de-CH" sz="2400" dirty="0" err="1" smtClean="0">
                <a:solidFill>
                  <a:srgbClr val="0000FF"/>
                </a:solidFill>
                <a:latin typeface="Brush Script MT" pitchFamily="66" charset="0"/>
              </a:rPr>
              <a:t>Ebsolutar</a:t>
            </a:r>
            <a:r>
              <a:rPr lang="de-CH" sz="2400" dirty="0" smtClean="0">
                <a:solidFill>
                  <a:srgbClr val="0000FF"/>
                </a:solidFill>
                <a:latin typeface="Brush Script MT" pitchFamily="66" charset="0"/>
              </a:rPr>
              <a:t> Nullpunkt</a:t>
            </a:r>
          </a:p>
          <a:p>
            <a:pPr>
              <a:spcAft>
                <a:spcPts val="1200"/>
              </a:spcAft>
            </a:pPr>
            <a:r>
              <a:rPr lang="de-CH" sz="1600" dirty="0" smtClean="0">
                <a:latin typeface="Arial" pitchFamily="34" charset="0"/>
                <a:cs typeface="Arial" pitchFamily="34" charset="0"/>
              </a:rPr>
              <a:t>Zu </a:t>
            </a:r>
            <a:r>
              <a:rPr lang="de-CH" sz="1600" b="1" dirty="0" smtClean="0">
                <a:latin typeface="Arial" pitchFamily="34" charset="0"/>
                <a:cs typeface="Arial" pitchFamily="34" charset="0"/>
              </a:rPr>
              <a:t>falsch</a:t>
            </a:r>
            <a:r>
              <a:rPr lang="de-CH" sz="1600" dirty="0" smtClean="0">
                <a:latin typeface="Arial" pitchFamily="34" charset="0"/>
                <a:cs typeface="Arial" pitchFamily="34" charset="0"/>
              </a:rPr>
              <a:t>. </a:t>
            </a:r>
            <a:r>
              <a:rPr lang="de-CH" sz="1600" dirty="0" smtClean="0">
                <a:latin typeface="Arial" pitchFamily="34" charset="0"/>
                <a:cs typeface="Arial" pitchFamily="34" charset="0"/>
                <a:sym typeface="Wingdings" pitchFamily="2" charset="2"/>
              </a:rPr>
              <a:t> </a:t>
            </a:r>
            <a:r>
              <a:rPr lang="de-CH" sz="1600" dirty="0" smtClean="0">
                <a:latin typeface="Arial" pitchFamily="34" charset="0"/>
                <a:cs typeface="Arial" pitchFamily="34" charset="0"/>
              </a:rPr>
              <a:t>0P</a:t>
            </a:r>
          </a:p>
          <a:p>
            <a:r>
              <a:rPr lang="de-CH" sz="2400" dirty="0" smtClean="0">
                <a:solidFill>
                  <a:srgbClr val="0000FF"/>
                </a:solidFill>
                <a:latin typeface="Brush Script MT" pitchFamily="66" charset="0"/>
              </a:rPr>
              <a:t>Dies absoluter ist der Nullpunkt.</a:t>
            </a:r>
          </a:p>
          <a:p>
            <a:r>
              <a:rPr lang="de-CH" sz="1600" b="1" dirty="0" smtClean="0">
                <a:latin typeface="Arial" pitchFamily="34" charset="0"/>
                <a:cs typeface="Arial" pitchFamily="34" charset="0"/>
              </a:rPr>
              <a:t>Wirre</a:t>
            </a:r>
            <a:r>
              <a:rPr lang="de-CH" sz="1600" dirty="0" smtClean="0">
                <a:latin typeface="Arial" pitchFamily="34" charset="0"/>
                <a:cs typeface="Arial" pitchFamily="34" charset="0"/>
              </a:rPr>
              <a:t> Formulierung. </a:t>
            </a:r>
            <a:r>
              <a:rPr lang="de-CH" sz="1600" dirty="0" smtClean="0">
                <a:latin typeface="Arial" pitchFamily="34" charset="0"/>
                <a:cs typeface="Arial" pitchFamily="34" charset="0"/>
                <a:sym typeface="Wingdings" pitchFamily="2" charset="2"/>
              </a:rPr>
              <a:t></a:t>
            </a:r>
            <a:r>
              <a:rPr lang="de-CH" sz="1600" dirty="0" smtClean="0">
                <a:latin typeface="Arial" pitchFamily="34" charset="0"/>
                <a:cs typeface="Arial" pitchFamily="34" charset="0"/>
              </a:rPr>
              <a:t> 0P, obwohl die einzelnen Begriffe orthographisch richtig geschrieben sind.</a:t>
            </a:r>
          </a:p>
          <a:p>
            <a:endParaRPr lang="de-CH" sz="1400" dirty="0" smtClean="0"/>
          </a:p>
        </p:txBody>
      </p:sp>
      <p:sp>
        <p:nvSpPr>
          <p:cNvPr id="3" name="Textfeld 2"/>
          <p:cNvSpPr txBox="1"/>
          <p:nvPr/>
        </p:nvSpPr>
        <p:spPr>
          <a:xfrm>
            <a:off x="7092280" y="2348880"/>
            <a:ext cx="720080" cy="738664"/>
          </a:xfrm>
          <a:prstGeom prst="rect">
            <a:avLst/>
          </a:prstGeom>
          <a:noFill/>
        </p:spPr>
        <p:txBody>
          <a:bodyPr wrap="square" rtlCol="0">
            <a:spAutoFit/>
          </a:bodyPr>
          <a:lstStyle/>
          <a:p>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sp>
        <p:nvSpPr>
          <p:cNvPr id="6" name="Textfeld 5"/>
          <p:cNvSpPr txBox="1"/>
          <p:nvPr/>
        </p:nvSpPr>
        <p:spPr>
          <a:xfrm>
            <a:off x="6924517" y="3140968"/>
            <a:ext cx="720080" cy="738664"/>
          </a:xfrm>
          <a:prstGeom prst="rect">
            <a:avLst/>
          </a:prstGeom>
          <a:noFill/>
        </p:spPr>
        <p:txBody>
          <a:bodyPr wrap="square" rtlCol="0">
            <a:spAutoFit/>
          </a:bodyPr>
          <a:lstStyle/>
          <a:p>
            <a:r>
              <a:rPr lang="de-CH" sz="2400" b="1" dirty="0" smtClean="0">
                <a:solidFill>
                  <a:srgbClr val="FF0000"/>
                </a:solidFill>
                <a:latin typeface="Brush Script MT" pitchFamily="66" charset="0"/>
                <a:sym typeface="Symbol"/>
              </a:rPr>
              <a:t>~</a:t>
            </a:r>
            <a:endParaRPr lang="de-CH" sz="2400" b="1" dirty="0">
              <a:solidFill>
                <a:srgbClr val="FF0000"/>
              </a:solidFill>
              <a:latin typeface="Brush Script MT" pitchFamily="66" charset="0"/>
            </a:endParaRPr>
          </a:p>
          <a:p>
            <a:endParaRPr lang="de-CH" dirty="0"/>
          </a:p>
        </p:txBody>
      </p:sp>
      <p:sp>
        <p:nvSpPr>
          <p:cNvPr id="7" name="Textfeld 6"/>
          <p:cNvSpPr txBox="1"/>
          <p:nvPr/>
        </p:nvSpPr>
        <p:spPr>
          <a:xfrm>
            <a:off x="7006193" y="3934797"/>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sp>
        <p:nvSpPr>
          <p:cNvPr id="8" name="Textfeld 7"/>
          <p:cNvSpPr txBox="1"/>
          <p:nvPr/>
        </p:nvSpPr>
        <p:spPr>
          <a:xfrm>
            <a:off x="8244408" y="4798893"/>
            <a:ext cx="720080" cy="646331"/>
          </a:xfrm>
          <a:prstGeom prst="rect">
            <a:avLst/>
          </a:prstGeom>
          <a:noFill/>
        </p:spPr>
        <p:txBody>
          <a:bodyPr wrap="square" rtlCol="0">
            <a:spAutoFit/>
          </a:bodyPr>
          <a:lstStyle/>
          <a:p>
            <a:r>
              <a:rPr lang="de-CH" b="1" dirty="0">
                <a:solidFill>
                  <a:srgbClr val="FF0000"/>
                </a:solidFill>
                <a:latin typeface="Blackadder ITC" pitchFamily="82" charset="0"/>
              </a:rPr>
              <a:t>f</a:t>
            </a:r>
          </a:p>
          <a:p>
            <a:endParaRPr lang="de-CH"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11" name="Pfeil nach rechts 10"/>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49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1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1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fade">
                                      <p:cBhvr>
                                        <p:cTn id="6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6217087"/>
          </a:xfrm>
          <a:prstGeom prst="rect">
            <a:avLst/>
          </a:prstGeom>
          <a:noFill/>
        </p:spPr>
        <p:txBody>
          <a:bodyPr wrap="square" rtlCol="0">
            <a:spAutoFit/>
          </a:bodyPr>
          <a:lstStyle/>
          <a:p>
            <a:pPr marL="457200" indent="-457200">
              <a:buFont typeface="Arial" pitchFamily="34" charset="0"/>
              <a:buChar char="•"/>
            </a:pPr>
            <a:r>
              <a:rPr lang="de-CH" sz="2800" dirty="0" smtClean="0"/>
              <a:t>Sprache/Rechtschreibung</a:t>
            </a:r>
            <a:endParaRPr lang="de-CH" sz="2800" b="1" dirty="0" smtClean="0"/>
          </a:p>
          <a:p>
            <a:endParaRPr lang="de-CH" sz="1000" dirty="0"/>
          </a:p>
          <a:p>
            <a:pPr marL="622300" indent="-622300"/>
            <a:r>
              <a:rPr lang="de-CH" sz="2000" dirty="0">
                <a:latin typeface="Arial" pitchFamily="34" charset="0"/>
                <a:cs typeface="Arial" pitchFamily="34" charset="0"/>
              </a:rPr>
              <a:t>z.B.: </a:t>
            </a:r>
            <a:r>
              <a:rPr lang="de-CH" sz="2000" dirty="0" smtClean="0">
                <a:latin typeface="Times New Roman" pitchFamily="18" charset="0"/>
                <a:cs typeface="Times New Roman" pitchFamily="18" charset="0"/>
              </a:rPr>
              <a:t>Was ist eine Emulsion?        </a:t>
            </a:r>
            <a:r>
              <a:rPr lang="de-CH" sz="2000" dirty="0">
                <a:latin typeface="Times New Roman" pitchFamily="18" charset="0"/>
                <a:cs typeface="Times New Roman" pitchFamily="18" charset="0"/>
              </a:rPr>
              <a:t>(1P</a:t>
            </a:r>
            <a:r>
              <a:rPr lang="de-CH" sz="2000" dirty="0" smtClean="0">
                <a:latin typeface="Times New Roman" pitchFamily="18" charset="0"/>
                <a:cs typeface="Times New Roman" pitchFamily="18" charset="0"/>
              </a:rPr>
              <a:t>)</a:t>
            </a:r>
          </a:p>
          <a:p>
            <a:pPr marL="622300" indent="-622300"/>
            <a:endParaRPr lang="de-CH" sz="2000" dirty="0">
              <a:latin typeface="Times New Roman" pitchFamily="18" charset="0"/>
              <a:cs typeface="Times New Roman" pitchFamily="18" charset="0"/>
            </a:endParaRPr>
          </a:p>
          <a:p>
            <a:r>
              <a:rPr lang="de-CH" sz="2400" dirty="0" smtClean="0">
                <a:solidFill>
                  <a:srgbClr val="0000FF"/>
                </a:solidFill>
                <a:latin typeface="Brush Script MT" pitchFamily="66" charset="0"/>
              </a:rPr>
              <a:t>Eine </a:t>
            </a:r>
            <a:r>
              <a:rPr lang="de-CH" sz="2400" dirty="0" err="1" smtClean="0">
                <a:solidFill>
                  <a:srgbClr val="0000FF"/>
                </a:solidFill>
                <a:latin typeface="Brush Script MT" pitchFamily="66" charset="0"/>
              </a:rPr>
              <a:t>Emmulsion</a:t>
            </a:r>
            <a:r>
              <a:rPr lang="de-CH" sz="2400" dirty="0" smtClean="0">
                <a:solidFill>
                  <a:srgbClr val="0000FF"/>
                </a:solidFill>
                <a:latin typeface="Brush Script MT" pitchFamily="66" charset="0"/>
              </a:rPr>
              <a:t> ist ein heterogenes Gemisch zweier Flüssigkeiten.</a:t>
            </a:r>
          </a:p>
          <a:p>
            <a:pPr>
              <a:spcAft>
                <a:spcPts val="1200"/>
              </a:spcAft>
            </a:pPr>
            <a:r>
              <a:rPr lang="de-CH" sz="1600" dirty="0" smtClean="0">
                <a:latin typeface="Arial" pitchFamily="34" charset="0"/>
                <a:cs typeface="Arial" pitchFamily="34" charset="0"/>
              </a:rPr>
              <a:t>Orthographiefehler</a:t>
            </a:r>
          </a:p>
          <a:p>
            <a:r>
              <a:rPr lang="de-CH" sz="2400" dirty="0">
                <a:solidFill>
                  <a:srgbClr val="0000FF"/>
                </a:solidFill>
                <a:latin typeface="Brush Script MT" pitchFamily="66" charset="0"/>
              </a:rPr>
              <a:t>Eine </a:t>
            </a:r>
            <a:r>
              <a:rPr lang="de-CH" sz="2400" dirty="0" smtClean="0">
                <a:solidFill>
                  <a:srgbClr val="0000FF"/>
                </a:solidFill>
                <a:latin typeface="Brush Script MT" pitchFamily="66" charset="0"/>
              </a:rPr>
              <a:t>Emulsion </a:t>
            </a:r>
            <a:r>
              <a:rPr lang="de-CH" sz="2400" dirty="0">
                <a:solidFill>
                  <a:srgbClr val="0000FF"/>
                </a:solidFill>
                <a:latin typeface="Brush Script MT" pitchFamily="66" charset="0"/>
              </a:rPr>
              <a:t>ist ein heterogenes Gemisch </a:t>
            </a:r>
            <a:r>
              <a:rPr lang="de-CH" sz="2400" dirty="0" smtClean="0">
                <a:solidFill>
                  <a:srgbClr val="0000FF"/>
                </a:solidFill>
                <a:latin typeface="Brush Script MT" pitchFamily="66" charset="0"/>
              </a:rPr>
              <a:t>zweien </a:t>
            </a:r>
            <a:r>
              <a:rPr lang="de-CH" sz="2400" dirty="0">
                <a:solidFill>
                  <a:srgbClr val="0000FF"/>
                </a:solidFill>
                <a:latin typeface="Brush Script MT" pitchFamily="66" charset="0"/>
              </a:rPr>
              <a:t>Flüssigkeiten.</a:t>
            </a:r>
          </a:p>
          <a:p>
            <a:pPr>
              <a:spcAft>
                <a:spcPts val="1200"/>
              </a:spcAft>
            </a:pPr>
            <a:r>
              <a:rPr lang="de-CH" sz="1600" dirty="0" smtClean="0">
                <a:latin typeface="Arial" pitchFamily="34" charset="0"/>
                <a:cs typeface="Arial" pitchFamily="34" charset="0"/>
              </a:rPr>
              <a:t>Fallfehler</a:t>
            </a:r>
          </a:p>
          <a:p>
            <a:r>
              <a:rPr lang="de-CH" sz="2400" dirty="0">
                <a:solidFill>
                  <a:srgbClr val="0000FF"/>
                </a:solidFill>
                <a:latin typeface="Brush Script MT" pitchFamily="66" charset="0"/>
              </a:rPr>
              <a:t>Eine </a:t>
            </a:r>
            <a:r>
              <a:rPr lang="de-CH" sz="2400" dirty="0" err="1" smtClean="0">
                <a:solidFill>
                  <a:srgbClr val="0000FF"/>
                </a:solidFill>
                <a:latin typeface="Brush Script MT" pitchFamily="66" charset="0"/>
              </a:rPr>
              <a:t>emulsion</a:t>
            </a:r>
            <a:r>
              <a:rPr lang="de-CH" sz="2400" dirty="0" smtClean="0">
                <a:solidFill>
                  <a:srgbClr val="0000FF"/>
                </a:solidFill>
                <a:latin typeface="Brush Script MT" pitchFamily="66" charset="0"/>
              </a:rPr>
              <a:t> </a:t>
            </a:r>
            <a:r>
              <a:rPr lang="de-CH" sz="2400" dirty="0">
                <a:solidFill>
                  <a:srgbClr val="0000FF"/>
                </a:solidFill>
                <a:latin typeface="Brush Script MT" pitchFamily="66" charset="0"/>
              </a:rPr>
              <a:t>ist ein heterogenes Gemisch zweier </a:t>
            </a:r>
            <a:r>
              <a:rPr lang="de-CH" sz="2400" dirty="0" smtClean="0">
                <a:solidFill>
                  <a:srgbClr val="0000FF"/>
                </a:solidFill>
                <a:latin typeface="Brush Script MT" pitchFamily="66" charset="0"/>
              </a:rPr>
              <a:t>Flüssigkeiten.</a:t>
            </a:r>
            <a:endParaRPr lang="de-CH" sz="2400" dirty="0">
              <a:solidFill>
                <a:srgbClr val="0000FF"/>
              </a:solidFill>
              <a:latin typeface="Brush Script MT" pitchFamily="66" charset="0"/>
            </a:endParaRPr>
          </a:p>
          <a:p>
            <a:pPr>
              <a:spcAft>
                <a:spcPts val="1200"/>
              </a:spcAft>
            </a:pPr>
            <a:r>
              <a:rPr lang="de-CH" sz="1600" dirty="0" smtClean="0">
                <a:latin typeface="Arial" pitchFamily="34" charset="0"/>
                <a:cs typeface="Arial" pitchFamily="34" charset="0"/>
              </a:rPr>
              <a:t>Gross/</a:t>
            </a:r>
            <a:r>
              <a:rPr lang="de-CH" sz="1600" dirty="0" err="1" smtClean="0">
                <a:latin typeface="Arial" pitchFamily="34" charset="0"/>
                <a:cs typeface="Arial" pitchFamily="34" charset="0"/>
              </a:rPr>
              <a:t>kleinschreibungsfehler</a:t>
            </a:r>
            <a:endParaRPr lang="de-CH" sz="1600" dirty="0" smtClean="0">
              <a:latin typeface="Arial" pitchFamily="34" charset="0"/>
              <a:cs typeface="Arial" pitchFamily="34" charset="0"/>
            </a:endParaRPr>
          </a:p>
          <a:p>
            <a:r>
              <a:rPr lang="de-CH" sz="2400" dirty="0">
                <a:solidFill>
                  <a:srgbClr val="0000FF"/>
                </a:solidFill>
                <a:latin typeface="Brush Script MT" pitchFamily="66" charset="0"/>
              </a:rPr>
              <a:t>Eine Emulsion ist ein heterogenes Gemisch zweier </a:t>
            </a:r>
            <a:r>
              <a:rPr lang="de-CH" sz="2400" dirty="0" smtClean="0">
                <a:solidFill>
                  <a:srgbClr val="0000FF"/>
                </a:solidFill>
                <a:latin typeface="Brush Script MT" pitchFamily="66" charset="0"/>
              </a:rPr>
              <a:t>Flüssigkeiten</a:t>
            </a:r>
            <a:endParaRPr lang="de-CH" sz="2400" dirty="0">
              <a:solidFill>
                <a:srgbClr val="0000FF"/>
              </a:solidFill>
              <a:latin typeface="Brush Script MT" pitchFamily="66" charset="0"/>
            </a:endParaRPr>
          </a:p>
          <a:p>
            <a:pPr>
              <a:spcAft>
                <a:spcPts val="1200"/>
              </a:spcAft>
            </a:pPr>
            <a:r>
              <a:rPr lang="de-CH" sz="1600" dirty="0" smtClean="0">
                <a:latin typeface="Arial" pitchFamily="34" charset="0"/>
                <a:cs typeface="Arial" pitchFamily="34" charset="0"/>
              </a:rPr>
              <a:t>Der Punkt am Schluss fehlt.</a:t>
            </a:r>
          </a:p>
          <a:p>
            <a:endParaRPr lang="de-CH" sz="1400" dirty="0" smtClean="0"/>
          </a:p>
        </p:txBody>
      </p:sp>
      <p:sp>
        <p:nvSpPr>
          <p:cNvPr id="11" name="Pfeil nach rechts 10"/>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8524"/>
            <a:ext cx="4356707" cy="6093296"/>
          </a:xfrm>
          <a:prstGeom prst="rect">
            <a:avLst/>
          </a:prstGeom>
        </p:spPr>
      </p:pic>
      <p:sp>
        <p:nvSpPr>
          <p:cNvPr id="4" name="Ellipse 3"/>
          <p:cNvSpPr/>
          <p:nvPr/>
        </p:nvSpPr>
        <p:spPr>
          <a:xfrm>
            <a:off x="5436096" y="2060848"/>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Ellipse 12"/>
          <p:cNvSpPr/>
          <p:nvPr/>
        </p:nvSpPr>
        <p:spPr>
          <a:xfrm>
            <a:off x="5206262" y="3677289"/>
            <a:ext cx="373850" cy="255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p:cNvSpPr/>
          <p:nvPr/>
        </p:nvSpPr>
        <p:spPr>
          <a:xfrm>
            <a:off x="5292080" y="4401108"/>
            <a:ext cx="387660" cy="252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Ellipse 14"/>
          <p:cNvSpPr/>
          <p:nvPr/>
        </p:nvSpPr>
        <p:spPr>
          <a:xfrm>
            <a:off x="6571825" y="5877272"/>
            <a:ext cx="448447"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42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fade">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fade">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1" end="11"/>
                                            </p:txEl>
                                          </p:spTgt>
                                        </p:tgtEl>
                                        <p:attrNameLst>
                                          <p:attrName>style.visibility</p:attrName>
                                        </p:attrNameLst>
                                      </p:cBhvr>
                                      <p:to>
                                        <p:strVal val="visible"/>
                                      </p:to>
                                    </p:set>
                                    <p:animEffect transition="in" filter="fade">
                                      <p:cBhvr>
                                        <p:cTn id="7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5" name="Textfeld 4"/>
          <p:cNvSpPr txBox="1"/>
          <p:nvPr/>
        </p:nvSpPr>
        <p:spPr>
          <a:xfrm>
            <a:off x="4785326" y="860519"/>
            <a:ext cx="4358674" cy="4708981"/>
          </a:xfrm>
          <a:prstGeom prst="rect">
            <a:avLst/>
          </a:prstGeom>
          <a:noFill/>
        </p:spPr>
        <p:txBody>
          <a:bodyPr wrap="square" rtlCol="0">
            <a:spAutoFit/>
          </a:bodyPr>
          <a:lstStyle/>
          <a:p>
            <a:pPr marL="457200" indent="-457200">
              <a:buFont typeface="Arial" pitchFamily="34" charset="0"/>
              <a:buChar char="•"/>
            </a:pPr>
            <a:r>
              <a:rPr lang="de-CH" sz="2800" dirty="0" smtClean="0"/>
              <a:t>Sprache/Rechtschreibung</a:t>
            </a:r>
            <a:endParaRPr lang="de-CH" sz="2800" b="1" dirty="0" smtClean="0"/>
          </a:p>
          <a:p>
            <a:endParaRPr lang="de-CH" sz="1000" dirty="0"/>
          </a:p>
          <a:p>
            <a:pPr marL="622300" indent="-622300"/>
            <a:r>
              <a:rPr lang="de-CH" sz="2000" dirty="0">
                <a:latin typeface="Arial" pitchFamily="34" charset="0"/>
                <a:cs typeface="Arial" pitchFamily="34" charset="0"/>
              </a:rPr>
              <a:t>z.B.: </a:t>
            </a:r>
            <a:r>
              <a:rPr lang="de-CH" sz="2000" dirty="0" smtClean="0">
                <a:latin typeface="Times New Roman" pitchFamily="18" charset="0"/>
                <a:cs typeface="Times New Roman" pitchFamily="18" charset="0"/>
              </a:rPr>
              <a:t>Was ist eine Emulsion?        </a:t>
            </a:r>
            <a:r>
              <a:rPr lang="de-CH" sz="2000" dirty="0">
                <a:latin typeface="Times New Roman" pitchFamily="18" charset="0"/>
                <a:cs typeface="Times New Roman" pitchFamily="18" charset="0"/>
              </a:rPr>
              <a:t>(1P</a:t>
            </a:r>
            <a:r>
              <a:rPr lang="de-CH" sz="2000" dirty="0" smtClean="0">
                <a:latin typeface="Times New Roman" pitchFamily="18" charset="0"/>
                <a:cs typeface="Times New Roman" pitchFamily="18" charset="0"/>
              </a:rPr>
              <a:t>)</a:t>
            </a:r>
          </a:p>
          <a:p>
            <a:pPr marL="622300" indent="-622300"/>
            <a:endParaRPr lang="de-CH" sz="2000" dirty="0">
              <a:latin typeface="Times New Roman" pitchFamily="18" charset="0"/>
              <a:cs typeface="Times New Roman" pitchFamily="18" charset="0"/>
            </a:endParaRPr>
          </a:p>
          <a:p>
            <a:r>
              <a:rPr lang="de-CH" sz="2400" dirty="0" smtClean="0">
                <a:solidFill>
                  <a:srgbClr val="0000FF"/>
                </a:solidFill>
                <a:latin typeface="Brush Script MT" pitchFamily="66" charset="0"/>
              </a:rPr>
              <a:t>Eine Emulsion ein heterogenes Gemisch zweier Flüssigkeiten ist.</a:t>
            </a:r>
          </a:p>
          <a:p>
            <a:pPr>
              <a:spcAft>
                <a:spcPts val="1200"/>
              </a:spcAft>
            </a:pPr>
            <a:r>
              <a:rPr lang="de-CH" sz="1600" dirty="0" smtClean="0">
                <a:latin typeface="Arial" pitchFamily="34" charset="0"/>
                <a:cs typeface="Arial" pitchFamily="34" charset="0"/>
              </a:rPr>
              <a:t>Satzbaufehler</a:t>
            </a:r>
          </a:p>
          <a:p>
            <a:endParaRPr lang="de-CH" sz="1400" dirty="0" smtClean="0"/>
          </a:p>
          <a:p>
            <a:r>
              <a:rPr lang="de-CH" sz="2400" dirty="0" smtClean="0"/>
              <a:t>Wenn weniger als 3 sprachliche Fehler vorkommen: Pluspunkt Y </a:t>
            </a:r>
          </a:p>
          <a:p>
            <a:endParaRPr lang="de-CH" sz="2400" dirty="0" smtClean="0"/>
          </a:p>
          <a:p>
            <a:r>
              <a:rPr lang="de-CH" sz="2400" dirty="0" smtClean="0"/>
              <a:t>Bei 3 bis 6 Sprachfehlern:              Y ergibt noch ½ P.</a:t>
            </a:r>
          </a:p>
          <a:p>
            <a:endParaRPr lang="de-CH" sz="1400" dirty="0" smtClean="0"/>
          </a:p>
        </p:txBody>
      </p:sp>
      <p:sp>
        <p:nvSpPr>
          <p:cNvPr id="11" name="Pfeil nach rechts 10"/>
          <p:cNvSpPr/>
          <p:nvPr/>
        </p:nvSpPr>
        <p:spPr>
          <a:xfrm flipH="1">
            <a:off x="4211960" y="386104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Ellipse 12"/>
          <p:cNvSpPr/>
          <p:nvPr/>
        </p:nvSpPr>
        <p:spPr>
          <a:xfrm>
            <a:off x="6156176" y="2165121"/>
            <a:ext cx="373850" cy="2557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29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2369880"/>
          </a:xfrm>
          <a:prstGeom prst="rect">
            <a:avLst/>
          </a:prstGeom>
          <a:noFill/>
        </p:spPr>
        <p:txBody>
          <a:bodyPr wrap="square" rtlCol="0">
            <a:spAutoFit/>
          </a:bodyPr>
          <a:lstStyle/>
          <a:p>
            <a:pPr marL="450850"/>
            <a:r>
              <a:rPr lang="de-CH" sz="3200" dirty="0" smtClean="0"/>
              <a:t>So sieht ein typischer Test aus:</a:t>
            </a:r>
          </a:p>
          <a:p>
            <a:endParaRPr lang="de-CH" sz="2800" dirty="0" smtClean="0"/>
          </a:p>
          <a:p>
            <a:endParaRPr lang="de-CH" sz="2800" dirty="0"/>
          </a:p>
          <a:p>
            <a:endParaRPr lang="de-CH" sz="2800" dirty="0" smtClean="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6" y="764704"/>
            <a:ext cx="4366642" cy="610970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11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251937"/>
            <a:ext cx="4358674" cy="584775"/>
          </a:xfrm>
          <a:prstGeom prst="rect">
            <a:avLst/>
          </a:prstGeom>
          <a:noFill/>
        </p:spPr>
        <p:txBody>
          <a:bodyPr wrap="square" rtlCol="0">
            <a:spAutoFit/>
          </a:bodyPr>
          <a:lstStyle/>
          <a:p>
            <a:pPr algn="r"/>
            <a:r>
              <a:rPr lang="de-CH" sz="3200" b="1" dirty="0" smtClean="0">
                <a:solidFill>
                  <a:srgbClr val="FF0000"/>
                </a:solidFill>
              </a:rPr>
              <a:t>Startseite</a:t>
            </a:r>
            <a:endParaRPr lang="de-CH" sz="2800" b="1" dirty="0" smtClean="0">
              <a:solidFill>
                <a:srgbClr val="FF0000"/>
              </a:solidFill>
            </a:endParaRP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486" y="827485"/>
            <a:ext cx="7487139" cy="5604408"/>
          </a:xfr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86" y="6141568"/>
            <a:ext cx="723467" cy="911568"/>
          </a:xfrm>
          <a:prstGeom prst="rect">
            <a:avLst/>
          </a:prstGeom>
        </p:spPr>
      </p:pic>
    </p:spTree>
    <p:extLst>
      <p:ext uri="{BB962C8B-B14F-4D97-AF65-F5344CB8AC3E}">
        <p14:creationId xmlns:p14="http://schemas.microsoft.com/office/powerpoint/2010/main" val="219767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3847207"/>
          </a:xfrm>
          <a:prstGeom prst="rect">
            <a:avLst/>
          </a:prstGeom>
          <a:noFill/>
        </p:spPr>
        <p:txBody>
          <a:bodyPr wrap="square" rtlCol="0">
            <a:spAutoFit/>
          </a:bodyPr>
          <a:lstStyle/>
          <a:p>
            <a:pPr marL="457200" indent="-457200">
              <a:buFont typeface="Arial" pitchFamily="34" charset="0"/>
              <a:buChar char="•"/>
            </a:pPr>
            <a:r>
              <a:rPr lang="de-CH" sz="3200" dirty="0" smtClean="0"/>
              <a:t>Die wichtigsten, allgemeinen </a:t>
            </a:r>
            <a:r>
              <a:rPr lang="de-CH" sz="3200" b="1" dirty="0" smtClean="0"/>
              <a:t>Forderungen</a:t>
            </a:r>
            <a:r>
              <a:rPr lang="de-CH" sz="3200" dirty="0" smtClean="0"/>
              <a:t> sind noch einmal erwähnt.</a:t>
            </a:r>
          </a:p>
          <a:p>
            <a:endParaRPr lang="de-CH" sz="2800" dirty="0" smtClean="0"/>
          </a:p>
          <a:p>
            <a:endParaRPr lang="de-CH" sz="2800" dirty="0"/>
          </a:p>
          <a:p>
            <a:endParaRPr lang="de-CH" sz="2800"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3218"/>
            <a:ext cx="4355976" cy="6094782"/>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6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4832092"/>
          </a:xfrm>
          <a:prstGeom prst="rect">
            <a:avLst/>
          </a:prstGeom>
          <a:noFill/>
        </p:spPr>
        <p:txBody>
          <a:bodyPr wrap="square" rtlCol="0">
            <a:spAutoFit/>
          </a:bodyPr>
          <a:lstStyle/>
          <a:p>
            <a:pPr marL="457200" indent="-457200">
              <a:buFont typeface="Arial" pitchFamily="34" charset="0"/>
              <a:buChar char="•"/>
            </a:pPr>
            <a:r>
              <a:rPr lang="de-CH" sz="3200" dirty="0" smtClean="0"/>
              <a:t>Die wichtigsten, allgemeinen </a:t>
            </a:r>
            <a:r>
              <a:rPr lang="de-CH" sz="3200" b="1" dirty="0" smtClean="0"/>
              <a:t>Forderungen</a:t>
            </a:r>
            <a:r>
              <a:rPr lang="de-CH" sz="3200" dirty="0" smtClean="0"/>
              <a:t> sind noch einmal erwähnt.</a:t>
            </a:r>
          </a:p>
          <a:p>
            <a:pPr marL="457200" indent="-457200">
              <a:buFont typeface="Arial" pitchFamily="34" charset="0"/>
              <a:buChar char="•"/>
            </a:pPr>
            <a:r>
              <a:rPr lang="de-CH" sz="3200" dirty="0" smtClean="0"/>
              <a:t>Teilaufgaben </a:t>
            </a:r>
            <a:r>
              <a:rPr lang="de-CH" sz="3200" b="1" dirty="0" smtClean="0"/>
              <a:t>beieinander</a:t>
            </a:r>
          </a:p>
          <a:p>
            <a:endParaRPr lang="de-CH" sz="2800" dirty="0" smtClean="0"/>
          </a:p>
          <a:p>
            <a:endParaRPr lang="de-CH" sz="2800" dirty="0"/>
          </a:p>
          <a:p>
            <a:endParaRPr lang="de-CH" sz="2800" dirty="0" smtClean="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54915" cy="6093296"/>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88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5816977"/>
          </a:xfrm>
          <a:prstGeom prst="rect">
            <a:avLst/>
          </a:prstGeom>
          <a:noFill/>
        </p:spPr>
        <p:txBody>
          <a:bodyPr wrap="square" rtlCol="0">
            <a:spAutoFit/>
          </a:bodyPr>
          <a:lstStyle/>
          <a:p>
            <a:pPr marL="457200" indent="-457200">
              <a:buFont typeface="Arial" pitchFamily="34" charset="0"/>
              <a:buChar char="•"/>
            </a:pPr>
            <a:r>
              <a:rPr lang="de-CH" sz="3200" dirty="0" smtClean="0"/>
              <a:t>Die wichtigsten, allgemeinen </a:t>
            </a:r>
            <a:r>
              <a:rPr lang="de-CH" sz="3200" b="1" dirty="0" smtClean="0"/>
              <a:t>Forderungen</a:t>
            </a:r>
            <a:r>
              <a:rPr lang="de-CH" sz="3200" dirty="0" smtClean="0"/>
              <a:t> sind noch einmal erwähnt.</a:t>
            </a:r>
          </a:p>
          <a:p>
            <a:pPr marL="457200" indent="-457200">
              <a:buFont typeface="Arial" pitchFamily="34" charset="0"/>
              <a:buChar char="•"/>
            </a:pPr>
            <a:r>
              <a:rPr lang="de-CH" sz="3200" dirty="0" smtClean="0"/>
              <a:t>Teilaufgaben beieinander</a:t>
            </a:r>
          </a:p>
          <a:p>
            <a:pPr marL="457200" indent="-457200">
              <a:buFont typeface="Arial" pitchFamily="34" charset="0"/>
              <a:buChar char="•"/>
            </a:pPr>
            <a:r>
              <a:rPr lang="de-CH" sz="3200" dirty="0" smtClean="0"/>
              <a:t>Lösungen </a:t>
            </a:r>
            <a:r>
              <a:rPr lang="de-CH" sz="3200" b="1" dirty="0" smtClean="0"/>
              <a:t>nicht</a:t>
            </a:r>
            <a:r>
              <a:rPr lang="de-CH" sz="3200" dirty="0" smtClean="0"/>
              <a:t> mit </a:t>
            </a:r>
            <a:r>
              <a:rPr lang="de-CH" sz="3200" b="1" dirty="0" smtClean="0"/>
              <a:t>Bleistift</a:t>
            </a:r>
          </a:p>
          <a:p>
            <a:endParaRPr lang="de-CH" sz="2800" dirty="0" smtClean="0"/>
          </a:p>
          <a:p>
            <a:endParaRPr lang="de-CH" sz="2800" dirty="0"/>
          </a:p>
          <a:p>
            <a:endParaRPr lang="de-CH" sz="2800"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3218"/>
            <a:ext cx="4355976" cy="6094781"/>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2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5324535"/>
          </a:xfrm>
          <a:prstGeom prst="rect">
            <a:avLst/>
          </a:prstGeom>
          <a:noFill/>
        </p:spPr>
        <p:txBody>
          <a:bodyPr wrap="square" rtlCol="0">
            <a:spAutoFit/>
          </a:bodyPr>
          <a:lstStyle/>
          <a:p>
            <a:pPr marL="450850"/>
            <a:r>
              <a:rPr lang="de-CH" sz="3200" dirty="0" smtClean="0"/>
              <a:t>Alles was Sie auf dem Aufgabenblatt ausfüllen müssen, sind:</a:t>
            </a:r>
          </a:p>
          <a:p>
            <a:pPr marL="457200" indent="-457200">
              <a:buFont typeface="Arial" pitchFamily="34" charset="0"/>
              <a:buChar char="•"/>
            </a:pPr>
            <a:r>
              <a:rPr lang="de-CH" sz="3200" dirty="0" smtClean="0"/>
              <a:t>Name</a:t>
            </a:r>
          </a:p>
          <a:p>
            <a:pPr marL="457200" indent="-457200">
              <a:buFont typeface="Arial" pitchFamily="34" charset="0"/>
              <a:buChar char="•"/>
            </a:pPr>
            <a:r>
              <a:rPr lang="de-CH" sz="3200" dirty="0" smtClean="0"/>
              <a:t>Anzahl Blätter</a:t>
            </a:r>
          </a:p>
          <a:p>
            <a:pPr marL="457200" indent="-457200">
              <a:buFont typeface="Arial" pitchFamily="34" charset="0"/>
              <a:buChar char="•"/>
            </a:pPr>
            <a:r>
              <a:rPr lang="de-CH" sz="3200" dirty="0" smtClean="0"/>
              <a:t>Das Aufgabenblatt geben Sie mit ab.</a:t>
            </a:r>
          </a:p>
          <a:p>
            <a:endParaRPr lang="de-CH" sz="2800" dirty="0" smtClean="0"/>
          </a:p>
          <a:p>
            <a:endParaRPr lang="de-CH" sz="2800" dirty="0"/>
          </a:p>
          <a:p>
            <a:endParaRPr lang="de-CH" sz="2800" dirty="0" smtClean="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 y="697080"/>
            <a:ext cx="4403245" cy="6160919"/>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2369880"/>
          </a:xfrm>
          <a:prstGeom prst="rect">
            <a:avLst/>
          </a:prstGeom>
          <a:noFill/>
        </p:spPr>
        <p:txBody>
          <a:bodyPr wrap="square" rtlCol="0">
            <a:spAutoFit/>
          </a:bodyPr>
          <a:lstStyle/>
          <a:p>
            <a:pPr marL="457200" indent="-457200">
              <a:buFont typeface="Arial" pitchFamily="34" charset="0"/>
              <a:buChar char="•"/>
            </a:pPr>
            <a:r>
              <a:rPr lang="de-CH" sz="3200" dirty="0" smtClean="0"/>
              <a:t>Viel Erfolg </a:t>
            </a:r>
          </a:p>
          <a:p>
            <a:pPr marL="457200" indent="-457200">
              <a:buFont typeface="Arial" pitchFamily="34" charset="0"/>
              <a:buChar char="•"/>
            </a:pPr>
            <a:endParaRPr lang="de-CH" sz="3200" dirty="0" smtClean="0"/>
          </a:p>
          <a:p>
            <a:endParaRPr lang="de-CH" sz="2800" dirty="0" smtClean="0"/>
          </a:p>
          <a:p>
            <a:endParaRPr lang="de-CH" sz="2800" dirty="0"/>
          </a:p>
          <a:p>
            <a:endParaRPr lang="de-CH" sz="2800"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8" y="870913"/>
            <a:ext cx="4286435" cy="5997481"/>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6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4832092"/>
          </a:xfrm>
          <a:prstGeom prst="rect">
            <a:avLst/>
          </a:prstGeom>
          <a:noFill/>
        </p:spPr>
        <p:txBody>
          <a:bodyPr wrap="square" rtlCol="0">
            <a:spAutoFit/>
          </a:bodyPr>
          <a:lstStyle/>
          <a:p>
            <a:pPr marL="457200" indent="-457200">
              <a:buFont typeface="Arial" pitchFamily="34" charset="0"/>
              <a:buChar char="•"/>
            </a:pPr>
            <a:r>
              <a:rPr lang="de-CH" sz="3200" dirty="0" smtClean="0"/>
              <a:t>10 Punkte machen Sie ausserhalb des Tests.</a:t>
            </a:r>
          </a:p>
          <a:p>
            <a:pPr marL="457200" indent="-457200">
              <a:buFont typeface="Arial" pitchFamily="34" charset="0"/>
              <a:buChar char="•"/>
            </a:pPr>
            <a:r>
              <a:rPr lang="de-CH" sz="3200" dirty="0" smtClean="0"/>
              <a:t>Aufgabe 3 sind Fragen zum Praktikum</a:t>
            </a:r>
          </a:p>
          <a:p>
            <a:pPr marL="457200" indent="-457200">
              <a:buFont typeface="Arial" pitchFamily="34" charset="0"/>
              <a:buChar char="•"/>
            </a:pPr>
            <a:endParaRPr lang="de-CH" sz="3200" dirty="0" smtClean="0"/>
          </a:p>
          <a:p>
            <a:endParaRPr lang="de-CH" sz="2800" dirty="0" smtClean="0"/>
          </a:p>
          <a:p>
            <a:endParaRPr lang="de-CH" sz="2800" dirty="0"/>
          </a:p>
          <a:p>
            <a:endParaRPr lang="de-CH" sz="2800" dirty="0" smtClean="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0519"/>
            <a:ext cx="4291719" cy="6004874"/>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 y="879744"/>
            <a:ext cx="4286435" cy="5997481"/>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2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 y="875356"/>
            <a:ext cx="4284464" cy="5994723"/>
          </a:xfrm>
          <a:prstGeom prst="rect">
            <a:avLst/>
          </a:prstGeo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55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860000" y="860519"/>
            <a:ext cx="4284000" cy="3354765"/>
          </a:xfrm>
          <a:prstGeom prst="rect">
            <a:avLst/>
          </a:prstGeom>
          <a:noFill/>
        </p:spPr>
        <p:txBody>
          <a:bodyPr wrap="square" rtlCol="0">
            <a:spAutoFit/>
          </a:bodyPr>
          <a:lstStyle/>
          <a:p>
            <a:pPr marL="457200" indent="-457200">
              <a:buFont typeface="Arial" pitchFamily="34" charset="0"/>
              <a:buChar char="•"/>
            </a:pPr>
            <a:r>
              <a:rPr lang="de-CH" sz="3200" dirty="0" smtClean="0"/>
              <a:t>Bei jeder Aufgabe ist angegeben, wie viele Punkte erreicht werden können.</a:t>
            </a:r>
          </a:p>
          <a:p>
            <a:endParaRPr lang="de-CH" sz="2800" dirty="0" smtClean="0"/>
          </a:p>
          <a:p>
            <a:endParaRPr lang="de-CH" sz="2800" dirty="0"/>
          </a:p>
          <a:p>
            <a:endParaRPr lang="de-CH" sz="2800" dirty="0" smtClean="0"/>
          </a:p>
        </p:txBody>
      </p:sp>
      <p:sp>
        <p:nvSpPr>
          <p:cNvPr id="8" name="Textfeld 7"/>
          <p:cNvSpPr txBox="1"/>
          <p:nvPr/>
        </p:nvSpPr>
        <p:spPr>
          <a:xfrm>
            <a:off x="611560" y="6124654"/>
            <a:ext cx="3024336" cy="184666"/>
          </a:xfrm>
          <a:prstGeom prst="rect">
            <a:avLst/>
          </a:prstGeom>
          <a:solidFill>
            <a:schemeClr val="bg1"/>
          </a:solidFill>
        </p:spPr>
        <p:txBody>
          <a:bodyPr wrap="square" rtlCol="0">
            <a:spAutoFit/>
          </a:bodyPr>
          <a:lstStyle/>
          <a:p>
            <a:endParaRPr lang="de-CH"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6712"/>
            <a:ext cx="4311514" cy="6032571"/>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6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860000" y="860519"/>
            <a:ext cx="4284000" cy="5816977"/>
          </a:xfrm>
          <a:prstGeom prst="rect">
            <a:avLst/>
          </a:prstGeom>
          <a:noFill/>
        </p:spPr>
        <p:txBody>
          <a:bodyPr wrap="square" rtlCol="0">
            <a:spAutoFit/>
          </a:bodyPr>
          <a:lstStyle/>
          <a:p>
            <a:pPr marL="457200" indent="-457200">
              <a:buFont typeface="Arial" pitchFamily="34" charset="0"/>
              <a:buChar char="•"/>
            </a:pPr>
            <a:r>
              <a:rPr lang="de-CH" sz="3200" dirty="0" smtClean="0"/>
              <a:t>Bei jeder Aufgabe ist angegeben, ob sie als </a:t>
            </a:r>
            <a:r>
              <a:rPr lang="de-CH" sz="3200" b="1" dirty="0" smtClean="0"/>
              <a:t>Wissens</a:t>
            </a:r>
            <a:r>
              <a:rPr lang="de-CH" sz="3200" dirty="0" smtClean="0"/>
              <a:t>- oder </a:t>
            </a:r>
            <a:r>
              <a:rPr lang="de-CH" sz="3200" b="1" dirty="0" smtClean="0"/>
              <a:t>Anwendungs</a:t>
            </a:r>
            <a:r>
              <a:rPr lang="de-CH" sz="3200" dirty="0" smtClean="0"/>
              <a:t>frage gedacht ist, ob sie eine </a:t>
            </a:r>
            <a:r>
              <a:rPr lang="de-CH" sz="3200" b="1" dirty="0" smtClean="0"/>
              <a:t>Neukombination</a:t>
            </a:r>
            <a:r>
              <a:rPr lang="de-CH" sz="3200" dirty="0" smtClean="0"/>
              <a:t> erfordert, oder ob sie aus </a:t>
            </a:r>
            <a:r>
              <a:rPr lang="de-CH" sz="3200" b="1" dirty="0" smtClean="0"/>
              <a:t>Repetition</a:t>
            </a:r>
            <a:r>
              <a:rPr lang="de-CH" sz="3200" dirty="0" smtClean="0"/>
              <a:t> basiert.</a:t>
            </a:r>
          </a:p>
          <a:p>
            <a:endParaRPr lang="de-CH" sz="2800" dirty="0" smtClean="0"/>
          </a:p>
          <a:p>
            <a:endParaRPr lang="de-CH" sz="2800" dirty="0"/>
          </a:p>
          <a:p>
            <a:endParaRPr lang="de-CH" sz="2800" dirty="0" smtClean="0"/>
          </a:p>
        </p:txBody>
      </p:sp>
      <p:sp>
        <p:nvSpPr>
          <p:cNvPr id="8" name="Textfeld 7"/>
          <p:cNvSpPr txBox="1"/>
          <p:nvPr/>
        </p:nvSpPr>
        <p:spPr>
          <a:xfrm>
            <a:off x="611560" y="6124654"/>
            <a:ext cx="3024336" cy="184666"/>
          </a:xfrm>
          <a:prstGeom prst="rect">
            <a:avLst/>
          </a:prstGeom>
          <a:solidFill>
            <a:schemeClr val="bg1"/>
          </a:solidFill>
        </p:spPr>
        <p:txBody>
          <a:bodyPr wrap="square" rtlCol="0">
            <a:spAutoFit/>
          </a:bodyPr>
          <a:lstStyle/>
          <a:p>
            <a:endParaRPr lang="de-CH"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6" y="752061"/>
            <a:ext cx="4383522" cy="6133323"/>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5324535"/>
          </a:xfrm>
          <a:prstGeom prst="rect">
            <a:avLst/>
          </a:prstGeom>
          <a:noFill/>
        </p:spPr>
        <p:txBody>
          <a:bodyPr wrap="square" rtlCol="0">
            <a:spAutoFit/>
          </a:bodyPr>
          <a:lstStyle/>
          <a:p>
            <a:pPr marL="457200" indent="-457200">
              <a:buFont typeface="Arial" pitchFamily="34" charset="0"/>
              <a:buChar char="•"/>
            </a:pPr>
            <a:r>
              <a:rPr lang="de-CH" sz="3200" dirty="0" smtClean="0"/>
              <a:t>Bei jeder Aufgabe ist angegeben, ob sie als </a:t>
            </a:r>
            <a:r>
              <a:rPr lang="de-CH" sz="3200" b="1" dirty="0" smtClean="0"/>
              <a:t>einfache </a:t>
            </a:r>
            <a:r>
              <a:rPr lang="de-CH" sz="3200" dirty="0" smtClean="0"/>
              <a:t>oder </a:t>
            </a:r>
            <a:r>
              <a:rPr lang="de-CH" sz="3200" b="1" dirty="0" smtClean="0"/>
              <a:t>schwierige</a:t>
            </a:r>
            <a:r>
              <a:rPr lang="de-CH" sz="3200" dirty="0" smtClean="0"/>
              <a:t> Aufgabe gedacht ist.</a:t>
            </a:r>
          </a:p>
          <a:p>
            <a:pPr marL="457200" indent="-457200">
              <a:buFont typeface="Arial" pitchFamily="34" charset="0"/>
              <a:buChar char="•"/>
            </a:pPr>
            <a:r>
              <a:rPr lang="de-CH" sz="3200" dirty="0" smtClean="0"/>
              <a:t>Die Abkürzungen sind unten erklärt.</a:t>
            </a:r>
          </a:p>
          <a:p>
            <a:pPr marL="457200" indent="-457200">
              <a:buFont typeface="Arial" pitchFamily="34" charset="0"/>
              <a:buChar char="•"/>
            </a:pPr>
            <a:endParaRPr lang="de-CH" sz="3200" dirty="0" smtClean="0"/>
          </a:p>
          <a:p>
            <a:endParaRPr lang="de-CH" sz="2800" dirty="0" smtClean="0"/>
          </a:p>
          <a:p>
            <a:endParaRPr lang="de-CH" sz="2800" dirty="0"/>
          </a:p>
          <a:p>
            <a:endParaRPr lang="de-CH" sz="2800" dirty="0" smtClean="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1" y="784306"/>
            <a:ext cx="4340905" cy="6073694"/>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6" y="764704"/>
            <a:ext cx="4311514" cy="6032571"/>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4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860519"/>
            <a:ext cx="4358674" cy="4462760"/>
          </a:xfrm>
          <a:prstGeom prst="rect">
            <a:avLst/>
          </a:prstGeom>
          <a:noFill/>
        </p:spPr>
        <p:txBody>
          <a:bodyPr wrap="square" rtlCol="0">
            <a:spAutoFit/>
          </a:bodyPr>
          <a:lstStyle/>
          <a:p>
            <a:pPr marL="457200" indent="-457200">
              <a:buFont typeface="Arial" pitchFamily="34" charset="0"/>
              <a:buChar char="•"/>
            </a:pPr>
            <a:r>
              <a:rPr lang="de-CH" sz="3200" b="1" dirty="0" smtClean="0"/>
              <a:t>Eigenverantwortung</a:t>
            </a:r>
            <a:r>
              <a:rPr lang="de-CH" sz="3200" dirty="0" smtClean="0"/>
              <a:t> über das Material</a:t>
            </a:r>
          </a:p>
          <a:p>
            <a:pPr marL="457200" indent="-457200">
              <a:buFont typeface="Arial" pitchFamily="34" charset="0"/>
              <a:buChar char="•"/>
            </a:pPr>
            <a:r>
              <a:rPr lang="de-CH" sz="3200" dirty="0" smtClean="0"/>
              <a:t>Mit Kollegen </a:t>
            </a:r>
            <a:r>
              <a:rPr lang="de-CH" sz="3200" b="1" dirty="0" smtClean="0"/>
              <a:t>abgleichen</a:t>
            </a:r>
          </a:p>
          <a:p>
            <a:pPr marL="457200" indent="-457200">
              <a:buFont typeface="Arial" pitchFamily="34" charset="0"/>
              <a:buChar char="•"/>
            </a:pPr>
            <a:r>
              <a:rPr lang="de-CH" sz="3200" dirty="0" smtClean="0"/>
              <a:t>Internet </a:t>
            </a:r>
            <a:r>
              <a:rPr lang="de-CH" sz="2800" dirty="0" smtClean="0"/>
              <a:t>(</a:t>
            </a:r>
            <a:r>
              <a:rPr lang="de-CH" sz="2800" dirty="0" smtClean="0">
                <a:hlinkClick r:id="rId3"/>
              </a:rPr>
              <a:t>www.chemweb.ch</a:t>
            </a:r>
            <a:r>
              <a:rPr lang="de-CH" sz="2800" dirty="0" smtClean="0"/>
              <a:t>)</a:t>
            </a:r>
          </a:p>
          <a:p>
            <a:pPr marL="457200" indent="-457200">
              <a:buFont typeface="Arial" pitchFamily="34" charset="0"/>
              <a:buChar char="•"/>
            </a:pPr>
            <a:r>
              <a:rPr lang="de-CH" sz="3200" b="1" dirty="0" smtClean="0"/>
              <a:t>Nachhilfe </a:t>
            </a:r>
            <a:r>
              <a:rPr lang="de-CH" sz="3200" dirty="0" smtClean="0"/>
              <a:t>in Randstunden verlangen</a:t>
            </a:r>
          </a:p>
        </p:txBody>
      </p:sp>
      <p:sp>
        <p:nvSpPr>
          <p:cNvPr id="8" name="Pfeil nach rechts 7"/>
          <p:cNvSpPr/>
          <p:nvPr/>
        </p:nvSpPr>
        <p:spPr>
          <a:xfrm flipH="1">
            <a:off x="4211960" y="1412776"/>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9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xEl>
                                              <p:pRg st="0" end="0"/>
                                            </p:txEl>
                                          </p:spTgt>
                                        </p:tgtEl>
                                      </p:cBhvr>
                                    </p:animEffect>
                                    <p:set>
                                      <p:cBhvr>
                                        <p:cTn id="18" dur="1" fill="hold">
                                          <p:stCondLst>
                                            <p:cond delay="499"/>
                                          </p:stCondLst>
                                        </p:cTn>
                                        <p:tgtEl>
                                          <p:spTgt spid="5">
                                            <p:txEl>
                                              <p:pRg st="0" end="0"/>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xEl>
                                              <p:pRg st="1" end="1"/>
                                            </p:txEl>
                                          </p:spTgt>
                                        </p:tgtEl>
                                      </p:cBhvr>
                                    </p:animEffect>
                                    <p:set>
                                      <p:cBhvr>
                                        <p:cTn id="21" dur="1" fill="hold">
                                          <p:stCondLst>
                                            <p:cond delay="499"/>
                                          </p:stCondLst>
                                        </p:cTn>
                                        <p:tgtEl>
                                          <p:spTgt spid="5">
                                            <p:txEl>
                                              <p:pRg st="1" end="1"/>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xEl>
                                              <p:pRg st="2" end="2"/>
                                            </p:txEl>
                                          </p:spTgt>
                                        </p:tgtEl>
                                      </p:cBhvr>
                                    </p:animEffect>
                                    <p:set>
                                      <p:cBhvr>
                                        <p:cTn id="24" dur="1" fill="hold">
                                          <p:stCondLst>
                                            <p:cond delay="499"/>
                                          </p:stCondLst>
                                        </p:cTn>
                                        <p:tgtEl>
                                          <p:spTgt spid="5">
                                            <p:txEl>
                                              <p:pRg st="2" end="2"/>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5">
                                            <p:txEl>
                                              <p:pRg st="3" end="3"/>
                                            </p:txEl>
                                          </p:spTgt>
                                        </p:tgtEl>
                                      </p:cBhvr>
                                    </p:animEffect>
                                    <p:set>
                                      <p:cBhvr>
                                        <p:cTn id="27"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2862322"/>
          </a:xfrm>
          <a:prstGeom prst="rect">
            <a:avLst/>
          </a:prstGeom>
          <a:noFill/>
        </p:spPr>
        <p:txBody>
          <a:bodyPr wrap="square" rtlCol="0">
            <a:spAutoFit/>
          </a:bodyPr>
          <a:lstStyle/>
          <a:p>
            <a:pPr marL="457200" indent="-457200">
              <a:buFont typeface="Arial" pitchFamily="34" charset="0"/>
              <a:buChar char="•"/>
            </a:pPr>
            <a:r>
              <a:rPr lang="de-CH" sz="3200" dirty="0" smtClean="0"/>
              <a:t>Die Repetitions-aufgabe bezieht sich auf ältere Kapitel.</a:t>
            </a:r>
          </a:p>
          <a:p>
            <a:endParaRPr lang="de-CH" sz="2800" dirty="0" smtClean="0"/>
          </a:p>
          <a:p>
            <a:endParaRPr lang="de-CH" sz="2800" dirty="0"/>
          </a:p>
          <a:p>
            <a:endParaRPr lang="de-CH" sz="2800" dirty="0" smtClean="0"/>
          </a:p>
        </p:txBody>
      </p:sp>
      <p:sp>
        <p:nvSpPr>
          <p:cNvPr id="8" name="Textfeld 7"/>
          <p:cNvSpPr txBox="1"/>
          <p:nvPr/>
        </p:nvSpPr>
        <p:spPr>
          <a:xfrm>
            <a:off x="611560" y="6124654"/>
            <a:ext cx="3024336" cy="184666"/>
          </a:xfrm>
          <a:prstGeom prst="rect">
            <a:avLst/>
          </a:prstGeom>
          <a:solidFill>
            <a:schemeClr val="bg1"/>
          </a:solidFill>
        </p:spPr>
        <p:txBody>
          <a:bodyPr wrap="square" rtlCol="0">
            <a:spAutoFit/>
          </a:bodyPr>
          <a:lstStyle/>
          <a:p>
            <a:endParaRPr lang="de-CH"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429"/>
            <a:ext cx="4311514" cy="6032571"/>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04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3847207"/>
          </a:xfrm>
          <a:prstGeom prst="rect">
            <a:avLst/>
          </a:prstGeom>
          <a:noFill/>
        </p:spPr>
        <p:txBody>
          <a:bodyPr wrap="square" rtlCol="0">
            <a:spAutoFit/>
          </a:bodyPr>
          <a:lstStyle/>
          <a:p>
            <a:pPr marL="457200" indent="-457200">
              <a:buFont typeface="Arial" pitchFamily="34" charset="0"/>
              <a:buChar char="•"/>
            </a:pPr>
            <a:r>
              <a:rPr lang="de-CH" sz="3200" dirty="0" smtClean="0"/>
              <a:t>Die Zusatzfrage ist unten.</a:t>
            </a:r>
          </a:p>
          <a:p>
            <a:pPr marL="457200" indent="-457200">
              <a:buFont typeface="Arial" pitchFamily="34" charset="0"/>
              <a:buChar char="•"/>
            </a:pPr>
            <a:r>
              <a:rPr lang="de-CH" sz="3200" dirty="0" smtClean="0"/>
              <a:t>Bei der Zusatzfrage ist kein Schwierig-</a:t>
            </a:r>
            <a:r>
              <a:rPr lang="de-CH" sz="3200" dirty="0" err="1" smtClean="0"/>
              <a:t>keitsgrad</a:t>
            </a:r>
            <a:r>
              <a:rPr lang="de-CH" sz="3200" dirty="0" smtClean="0"/>
              <a:t> angegeben.</a:t>
            </a:r>
          </a:p>
          <a:p>
            <a:endParaRPr lang="de-CH" sz="2800" dirty="0" smtClean="0"/>
          </a:p>
          <a:p>
            <a:endParaRPr lang="de-CH" sz="2800" dirty="0"/>
          </a:p>
          <a:p>
            <a:endParaRPr lang="de-CH" sz="2800" dirty="0" smtClean="0"/>
          </a:p>
        </p:txBody>
      </p:sp>
      <p:sp>
        <p:nvSpPr>
          <p:cNvPr id="8" name="Textfeld 7"/>
          <p:cNvSpPr txBox="1"/>
          <p:nvPr/>
        </p:nvSpPr>
        <p:spPr>
          <a:xfrm>
            <a:off x="611560" y="6124654"/>
            <a:ext cx="3024336" cy="184666"/>
          </a:xfrm>
          <a:prstGeom prst="rect">
            <a:avLst/>
          </a:prstGeom>
          <a:solidFill>
            <a:schemeClr val="bg1"/>
          </a:solidFill>
        </p:spPr>
        <p:txBody>
          <a:bodyPr wrap="square" rtlCol="0">
            <a:spAutoFit/>
          </a:bodyPr>
          <a:lstStyle/>
          <a:p>
            <a:endParaRPr lang="de-CH"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7148"/>
            <a:ext cx="4311514" cy="6032571"/>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966560" y="860519"/>
            <a:ext cx="4177439" cy="4832092"/>
          </a:xfrm>
          <a:prstGeom prst="rect">
            <a:avLst/>
          </a:prstGeom>
          <a:noFill/>
        </p:spPr>
        <p:txBody>
          <a:bodyPr wrap="square" rtlCol="0">
            <a:spAutoFit/>
          </a:bodyPr>
          <a:lstStyle/>
          <a:p>
            <a:pPr marL="457200" indent="-457200">
              <a:buFont typeface="Arial" pitchFamily="34" charset="0"/>
              <a:buChar char="•"/>
            </a:pPr>
            <a:r>
              <a:rPr lang="de-CH" sz="3200" dirty="0" smtClean="0"/>
              <a:t>Die Zusatzfrage ist unten.</a:t>
            </a:r>
          </a:p>
          <a:p>
            <a:pPr marL="457200" indent="-457200">
              <a:buFont typeface="Arial" pitchFamily="34" charset="0"/>
              <a:buChar char="•"/>
            </a:pPr>
            <a:r>
              <a:rPr lang="de-CH" sz="3200" dirty="0" smtClean="0"/>
              <a:t>Bei der Zusatzfrage ist kein Schwierig-</a:t>
            </a:r>
            <a:r>
              <a:rPr lang="de-CH" sz="3200" dirty="0" err="1" smtClean="0"/>
              <a:t>keitsgrad</a:t>
            </a:r>
            <a:r>
              <a:rPr lang="de-CH" sz="3200" dirty="0" smtClean="0"/>
              <a:t> angegeben.</a:t>
            </a:r>
          </a:p>
          <a:p>
            <a:pPr marL="457200" indent="-457200">
              <a:buFont typeface="Arial" pitchFamily="34" charset="0"/>
              <a:buChar char="•"/>
            </a:pPr>
            <a:r>
              <a:rPr lang="de-CH" sz="3200" dirty="0" smtClean="0"/>
              <a:t>Diese Punkte zählen zusätzlich.</a:t>
            </a:r>
          </a:p>
          <a:p>
            <a:endParaRPr lang="de-CH" sz="2800" dirty="0" smtClean="0"/>
          </a:p>
          <a:p>
            <a:endParaRPr lang="de-CH" sz="2800" dirty="0"/>
          </a:p>
          <a:p>
            <a:endParaRPr lang="de-CH" sz="2800" dirty="0" smtClean="0"/>
          </a:p>
        </p:txBody>
      </p:sp>
      <p:sp>
        <p:nvSpPr>
          <p:cNvPr id="8" name="Textfeld 7"/>
          <p:cNvSpPr txBox="1"/>
          <p:nvPr/>
        </p:nvSpPr>
        <p:spPr>
          <a:xfrm>
            <a:off x="611560" y="6124654"/>
            <a:ext cx="3024336" cy="184666"/>
          </a:xfrm>
          <a:prstGeom prst="rect">
            <a:avLst/>
          </a:prstGeom>
          <a:solidFill>
            <a:schemeClr val="bg1"/>
          </a:solidFill>
        </p:spPr>
        <p:txBody>
          <a:bodyPr wrap="square" rtlCol="0">
            <a:spAutoFit/>
          </a:bodyPr>
          <a:lstStyle/>
          <a:p>
            <a:endParaRPr lang="de-CH"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036"/>
            <a:ext cx="4311514" cy="6032571"/>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5689158"/>
            <a:ext cx="3779912" cy="69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04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Verlauf</a:t>
            </a:r>
            <a:endParaRPr lang="de-CH" dirty="0"/>
          </a:p>
        </p:txBody>
      </p:sp>
      <p:sp>
        <p:nvSpPr>
          <p:cNvPr id="5" name="Textfeld 4"/>
          <p:cNvSpPr txBox="1"/>
          <p:nvPr/>
        </p:nvSpPr>
        <p:spPr>
          <a:xfrm>
            <a:off x="4785326" y="860519"/>
            <a:ext cx="4358674" cy="1508105"/>
          </a:xfrm>
          <a:prstGeom prst="rect">
            <a:avLst/>
          </a:prstGeom>
          <a:noFill/>
        </p:spPr>
        <p:txBody>
          <a:bodyPr wrap="square" rtlCol="0">
            <a:spAutoFit/>
          </a:bodyPr>
          <a:lstStyle/>
          <a:p>
            <a:pPr marL="457200" indent="-457200">
              <a:buFont typeface="Arial" pitchFamily="34" charset="0"/>
              <a:buChar char="•"/>
            </a:pPr>
            <a:r>
              <a:rPr lang="de-CH" sz="3200" b="1" dirty="0" smtClean="0"/>
              <a:t>Verständnis</a:t>
            </a:r>
            <a:r>
              <a:rPr lang="de-CH" sz="3200" dirty="0" smtClean="0"/>
              <a:t>-Hilfe:    Von </a:t>
            </a:r>
            <a:r>
              <a:rPr lang="de-CH" sz="3200" b="1" dirty="0" smtClean="0"/>
              <a:t>mir</a:t>
            </a:r>
            <a:r>
              <a:rPr lang="de-CH" sz="3200" dirty="0" smtClean="0"/>
              <a:t>; leise.</a:t>
            </a:r>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9" name="Pfeil nach rechts 8"/>
          <p:cNvSpPr/>
          <p:nvPr/>
        </p:nvSpPr>
        <p:spPr>
          <a:xfrm flipH="1">
            <a:off x="4211960" y="414908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38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a:t>Verlauf</a:t>
            </a:r>
          </a:p>
        </p:txBody>
      </p:sp>
      <p:sp>
        <p:nvSpPr>
          <p:cNvPr id="5" name="Textfeld 4"/>
          <p:cNvSpPr txBox="1"/>
          <p:nvPr/>
        </p:nvSpPr>
        <p:spPr>
          <a:xfrm>
            <a:off x="4785326" y="860519"/>
            <a:ext cx="4358674" cy="2000548"/>
          </a:xfrm>
          <a:prstGeom prst="rect">
            <a:avLst/>
          </a:prstGeom>
          <a:noFill/>
        </p:spPr>
        <p:txBody>
          <a:bodyPr wrap="square" rtlCol="0">
            <a:spAutoFit/>
          </a:bodyPr>
          <a:lstStyle/>
          <a:p>
            <a:pPr marL="457200" indent="-457200">
              <a:buFont typeface="Arial" pitchFamily="34" charset="0"/>
              <a:buChar char="•"/>
            </a:pPr>
            <a:r>
              <a:rPr lang="de-CH" sz="3200" dirty="0" smtClean="0"/>
              <a:t>Fair bleiben</a:t>
            </a:r>
          </a:p>
          <a:p>
            <a:pPr marL="457200" indent="-457200">
              <a:buFont typeface="Arial" pitchFamily="34" charset="0"/>
              <a:buChar char="•"/>
            </a:pPr>
            <a:r>
              <a:rPr lang="de-CH" sz="3200" dirty="0" smtClean="0"/>
              <a:t>Jeder </a:t>
            </a:r>
            <a:r>
              <a:rPr lang="de-CH" sz="3200" b="1" dirty="0" smtClean="0"/>
              <a:t>Betrugsversuch</a:t>
            </a:r>
            <a:r>
              <a:rPr lang="de-CH" sz="3200" dirty="0" smtClean="0"/>
              <a:t>,</a:t>
            </a:r>
          </a:p>
          <a:p>
            <a:r>
              <a:rPr lang="de-CH" sz="3200" dirty="0" smtClean="0"/>
              <a:t>     wie reden</a:t>
            </a:r>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10" name="Pfeil nach rechts 9"/>
          <p:cNvSpPr/>
          <p:nvPr/>
        </p:nvSpPr>
        <p:spPr>
          <a:xfrm flipH="1">
            <a:off x="4211960" y="414908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10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a:t>Verlauf</a:t>
            </a:r>
          </a:p>
        </p:txBody>
      </p:sp>
      <p:sp>
        <p:nvSpPr>
          <p:cNvPr id="5" name="Textfeld 4"/>
          <p:cNvSpPr txBox="1"/>
          <p:nvPr/>
        </p:nvSpPr>
        <p:spPr>
          <a:xfrm>
            <a:off x="4785326" y="860519"/>
            <a:ext cx="4358674" cy="2000548"/>
          </a:xfrm>
          <a:prstGeom prst="rect">
            <a:avLst/>
          </a:prstGeom>
          <a:noFill/>
        </p:spPr>
        <p:txBody>
          <a:bodyPr wrap="square" rtlCol="0">
            <a:spAutoFit/>
          </a:bodyPr>
          <a:lstStyle/>
          <a:p>
            <a:pPr marL="457200" indent="-457200">
              <a:buFont typeface="Arial" pitchFamily="34" charset="0"/>
              <a:buChar char="•"/>
            </a:pPr>
            <a:r>
              <a:rPr lang="de-CH" sz="3200" dirty="0" smtClean="0"/>
              <a:t>Fair bleiben</a:t>
            </a:r>
          </a:p>
          <a:p>
            <a:pPr marL="457200" indent="-457200">
              <a:buFont typeface="Arial" pitchFamily="34" charset="0"/>
              <a:buChar char="•"/>
            </a:pPr>
            <a:r>
              <a:rPr lang="de-CH" sz="3200" dirty="0" smtClean="0"/>
              <a:t>Jeder </a:t>
            </a:r>
            <a:r>
              <a:rPr lang="de-CH" sz="3200" b="1" dirty="0" smtClean="0"/>
              <a:t>Betrugsversuch</a:t>
            </a:r>
            <a:r>
              <a:rPr lang="de-CH" sz="3200" dirty="0" smtClean="0"/>
              <a:t>,</a:t>
            </a:r>
          </a:p>
          <a:p>
            <a:r>
              <a:rPr lang="de-CH" sz="3200" dirty="0" smtClean="0"/>
              <a:t>     wie reden, spicken</a:t>
            </a:r>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414908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30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a:t>Verlauf</a:t>
            </a:r>
          </a:p>
        </p:txBody>
      </p:sp>
      <p:sp>
        <p:nvSpPr>
          <p:cNvPr id="5" name="Textfeld 4"/>
          <p:cNvSpPr txBox="1"/>
          <p:nvPr/>
        </p:nvSpPr>
        <p:spPr>
          <a:xfrm>
            <a:off x="4785326" y="860519"/>
            <a:ext cx="4358674" cy="2985433"/>
          </a:xfrm>
          <a:prstGeom prst="rect">
            <a:avLst/>
          </a:prstGeom>
          <a:noFill/>
        </p:spPr>
        <p:txBody>
          <a:bodyPr wrap="square" rtlCol="0">
            <a:spAutoFit/>
          </a:bodyPr>
          <a:lstStyle/>
          <a:p>
            <a:pPr marL="457200" indent="-457200">
              <a:buFont typeface="Arial" pitchFamily="34" charset="0"/>
              <a:buChar char="•"/>
            </a:pPr>
            <a:r>
              <a:rPr lang="de-CH" sz="3200" dirty="0" smtClean="0"/>
              <a:t>Fair bleiben</a:t>
            </a:r>
          </a:p>
          <a:p>
            <a:pPr marL="457200" indent="-457200">
              <a:buFont typeface="Arial" pitchFamily="34" charset="0"/>
              <a:buChar char="•"/>
            </a:pPr>
            <a:r>
              <a:rPr lang="de-CH" sz="3200" dirty="0" smtClean="0"/>
              <a:t>Jeder </a:t>
            </a:r>
            <a:r>
              <a:rPr lang="de-CH" sz="3200" b="1" dirty="0" smtClean="0"/>
              <a:t>Betrugsversuch</a:t>
            </a:r>
            <a:r>
              <a:rPr lang="de-CH" sz="3200" dirty="0" smtClean="0"/>
              <a:t>,</a:t>
            </a:r>
          </a:p>
          <a:p>
            <a:r>
              <a:rPr lang="de-CH" sz="3200" dirty="0" smtClean="0"/>
              <a:t>     wie reden, spicken </a:t>
            </a:r>
          </a:p>
          <a:p>
            <a:r>
              <a:rPr lang="de-CH" sz="3200" dirty="0"/>
              <a:t> </a:t>
            </a:r>
            <a:r>
              <a:rPr lang="de-CH" sz="3200" dirty="0" smtClean="0"/>
              <a:t>    oder hinüberblicken</a:t>
            </a:r>
          </a:p>
          <a:p>
            <a:r>
              <a:rPr lang="de-CH" sz="3200" dirty="0"/>
              <a:t> </a:t>
            </a:r>
            <a:r>
              <a:rPr lang="de-CH" sz="3200" dirty="0" smtClean="0"/>
              <a:t>    (usw.)</a:t>
            </a:r>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Rückgabe</a:t>
            </a:r>
            <a:endParaRPr lang="de-CH" dirty="0"/>
          </a:p>
        </p:txBody>
      </p:sp>
      <p:sp>
        <p:nvSpPr>
          <p:cNvPr id="5" name="Textfeld 4"/>
          <p:cNvSpPr txBox="1"/>
          <p:nvPr/>
        </p:nvSpPr>
        <p:spPr>
          <a:xfrm>
            <a:off x="4785326" y="860519"/>
            <a:ext cx="4358674" cy="3477875"/>
          </a:xfrm>
          <a:prstGeom prst="rect">
            <a:avLst/>
          </a:prstGeom>
          <a:noFill/>
        </p:spPr>
        <p:txBody>
          <a:bodyPr wrap="square" rtlCol="0">
            <a:spAutoFit/>
          </a:bodyPr>
          <a:lstStyle/>
          <a:p>
            <a:pPr marL="457200" indent="-457200">
              <a:buFont typeface="Arial" pitchFamily="34" charset="0"/>
              <a:buChar char="•"/>
            </a:pPr>
            <a:r>
              <a:rPr lang="de-CH" sz="3200" dirty="0" smtClean="0"/>
              <a:t>Besprechung:   </a:t>
            </a:r>
            <a:r>
              <a:rPr lang="de-CH" sz="3200" b="1" dirty="0" smtClean="0"/>
              <a:t>nächste</a:t>
            </a:r>
            <a:r>
              <a:rPr lang="de-CH" sz="3200" dirty="0" smtClean="0"/>
              <a:t> Lektion</a:t>
            </a:r>
          </a:p>
          <a:p>
            <a:pPr marL="457200" indent="-457200">
              <a:buFont typeface="Arial" pitchFamily="34" charset="0"/>
              <a:buChar char="•"/>
            </a:pPr>
            <a:r>
              <a:rPr lang="de-CH" sz="3200" dirty="0" smtClean="0"/>
              <a:t>Zuerst gebe </a:t>
            </a:r>
            <a:r>
              <a:rPr lang="de-CH" sz="3200" b="1" dirty="0" smtClean="0"/>
              <a:t>ich</a:t>
            </a:r>
            <a:r>
              <a:rPr lang="de-CH" sz="3200" dirty="0" smtClean="0"/>
              <a:t> Ihnen den Durchschnitt und allgemeine Bemerkungen an.</a:t>
            </a:r>
          </a:p>
          <a:p>
            <a:endParaRPr lang="de-CH" sz="2800" dirty="0" smtClean="0"/>
          </a:p>
        </p:txBody>
      </p:sp>
      <p:sp>
        <p:nvSpPr>
          <p:cNvPr id="9" name="Pfeil nach rechts 8"/>
          <p:cNvSpPr/>
          <p:nvPr/>
        </p:nvSpPr>
        <p:spPr>
          <a:xfrm flipH="1">
            <a:off x="4211960" y="4437112"/>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000" y="3780000"/>
            <a:ext cx="5220000" cy="3037091"/>
          </a:xfrm>
          <a:prstGeom prst="rect">
            <a:avLst/>
          </a:prstGeom>
          <a:ln>
            <a:solidFill>
              <a:schemeClr val="tx1"/>
            </a:solidFill>
          </a:ln>
        </p:spPr>
      </p:pic>
    </p:spTree>
    <p:extLst>
      <p:ext uri="{BB962C8B-B14F-4D97-AF65-F5344CB8AC3E}">
        <p14:creationId xmlns:p14="http://schemas.microsoft.com/office/powerpoint/2010/main" val="26142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
                                            <p:txEl>
                                              <p:pRg st="1" end="1"/>
                                            </p:txEl>
                                          </p:spTgt>
                                        </p:tgtEl>
                                      </p:cBhvr>
                                    </p:animEffect>
                                    <p:set>
                                      <p:cBhvr>
                                        <p:cTn id="25"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Rückgabe</a:t>
            </a:r>
            <a:endParaRPr lang="de-CH" dirty="0"/>
          </a:p>
        </p:txBody>
      </p:sp>
      <p:sp>
        <p:nvSpPr>
          <p:cNvPr id="5" name="Textfeld 4"/>
          <p:cNvSpPr txBox="1"/>
          <p:nvPr/>
        </p:nvSpPr>
        <p:spPr>
          <a:xfrm>
            <a:off x="4785326" y="860519"/>
            <a:ext cx="4358674" cy="3477875"/>
          </a:xfrm>
          <a:prstGeom prst="rect">
            <a:avLst/>
          </a:prstGeom>
          <a:noFill/>
        </p:spPr>
        <p:txBody>
          <a:bodyPr wrap="square" rtlCol="0">
            <a:spAutoFit/>
          </a:bodyPr>
          <a:lstStyle/>
          <a:p>
            <a:pPr marL="457200" indent="-457200">
              <a:buFont typeface="Arial" pitchFamily="34" charset="0"/>
              <a:buChar char="•"/>
            </a:pPr>
            <a:r>
              <a:rPr lang="de-CH" sz="3200" dirty="0" smtClean="0"/>
              <a:t>Dann verteile ich die Tests.</a:t>
            </a:r>
          </a:p>
          <a:p>
            <a:pPr marL="457200" indent="-457200">
              <a:buFont typeface="Arial" pitchFamily="34" charset="0"/>
              <a:buChar char="•"/>
            </a:pPr>
            <a:r>
              <a:rPr lang="de-CH" sz="3200" dirty="0" smtClean="0"/>
              <a:t>Sie haben Zeit für die Kontrolle und die </a:t>
            </a:r>
            <a:r>
              <a:rPr lang="de-CH" sz="3200" b="1" dirty="0" smtClean="0"/>
              <a:t>Besprechungs-Vorbereitung</a:t>
            </a:r>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00" y="3780000"/>
            <a:ext cx="5832642" cy="3038400"/>
          </a:xfrm>
          <a:prstGeom prst="rect">
            <a:avLst/>
          </a:prstGeom>
          <a:ln>
            <a:solidFill>
              <a:schemeClr val="tx1"/>
            </a:solidFill>
          </a:ln>
        </p:spPr>
      </p:pic>
    </p:spTree>
    <p:extLst>
      <p:ext uri="{BB962C8B-B14F-4D97-AF65-F5344CB8AC3E}">
        <p14:creationId xmlns:p14="http://schemas.microsoft.com/office/powerpoint/2010/main" val="13591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xEl>
                                              <p:pRg st="0" end="0"/>
                                            </p:txEl>
                                          </p:spTgt>
                                        </p:tgtEl>
                                      </p:cBhvr>
                                    </p:animEffect>
                                    <p:set>
                                      <p:cBhvr>
                                        <p:cTn id="17" dur="1" fill="hold">
                                          <p:stCondLst>
                                            <p:cond delay="499"/>
                                          </p:stCondLst>
                                        </p:cTn>
                                        <p:tgtEl>
                                          <p:spTgt spid="5">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5">
                                            <p:txEl>
                                              <p:pRg st="1" end="1"/>
                                            </p:txEl>
                                          </p:spTgt>
                                        </p:tgtEl>
                                      </p:cBhvr>
                                    </p:animEffect>
                                    <p:set>
                                      <p:cBhvr>
                                        <p:cTn id="20"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Rückgabe</a:t>
            </a:r>
            <a:endParaRPr lang="de-CH" dirty="0"/>
          </a:p>
        </p:txBody>
      </p:sp>
      <p:sp>
        <p:nvSpPr>
          <p:cNvPr id="5" name="Textfeld 4"/>
          <p:cNvSpPr txBox="1"/>
          <p:nvPr/>
        </p:nvSpPr>
        <p:spPr>
          <a:xfrm>
            <a:off x="4785326" y="860519"/>
            <a:ext cx="4358674" cy="2739211"/>
          </a:xfrm>
          <a:prstGeom prst="rect">
            <a:avLst/>
          </a:prstGeom>
          <a:noFill/>
        </p:spPr>
        <p:txBody>
          <a:bodyPr wrap="square" rtlCol="0">
            <a:spAutoFit/>
          </a:bodyPr>
          <a:lstStyle/>
          <a:p>
            <a:pPr marL="457200" indent="-457200">
              <a:buFont typeface="Arial" pitchFamily="34" charset="0"/>
              <a:buChar char="•"/>
            </a:pPr>
            <a:r>
              <a:rPr lang="de-CH" sz="3200" dirty="0" smtClean="0"/>
              <a:t>Bei der Besprechung</a:t>
            </a:r>
            <a:r>
              <a:rPr lang="de-CH" sz="2800" dirty="0"/>
              <a:t> </a:t>
            </a:r>
            <a:r>
              <a:rPr lang="de-CH" sz="2800" dirty="0" smtClean="0"/>
              <a:t>gehen wir Aufgabe für Aufgabe durch.</a:t>
            </a:r>
          </a:p>
          <a:p>
            <a:pPr marL="457200" indent="-457200">
              <a:buFont typeface="Arial" pitchFamily="34" charset="0"/>
              <a:buChar char="•"/>
            </a:pPr>
            <a:r>
              <a:rPr lang="de-CH" sz="2800" b="1" dirty="0" smtClean="0"/>
              <a:t>Sie melden sich </a:t>
            </a:r>
            <a:r>
              <a:rPr lang="de-CH" sz="2800" dirty="0" smtClean="0"/>
              <a:t>(auf-strecken), wenn die Lösung nicht klar ist.</a:t>
            </a:r>
            <a:endParaRPr lang="de-CH" sz="3200" dirty="0" smtClean="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00" y="3780000"/>
            <a:ext cx="5900856" cy="3038400"/>
          </a:xfrm>
          <a:prstGeom prst="rect">
            <a:avLst/>
          </a:prstGeom>
          <a:ln>
            <a:solidFill>
              <a:schemeClr val="tx1"/>
            </a:solidFill>
          </a:ln>
        </p:spPr>
      </p:pic>
    </p:spTree>
    <p:extLst>
      <p:ext uri="{BB962C8B-B14F-4D97-AF65-F5344CB8AC3E}">
        <p14:creationId xmlns:p14="http://schemas.microsoft.com/office/powerpoint/2010/main" val="20574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860519"/>
            <a:ext cx="4358674" cy="5078313"/>
          </a:xfrm>
          <a:prstGeom prst="rect">
            <a:avLst/>
          </a:prstGeom>
          <a:noFill/>
        </p:spPr>
        <p:txBody>
          <a:bodyPr wrap="square" rtlCol="0">
            <a:spAutoFit/>
          </a:bodyPr>
          <a:lstStyle/>
          <a:p>
            <a:r>
              <a:rPr lang="de-CH" sz="3200" dirty="0"/>
              <a:t>Es gibt:</a:t>
            </a:r>
          </a:p>
          <a:p>
            <a:pPr marL="457200" indent="-457200">
              <a:buFont typeface="Arial" pitchFamily="34" charset="0"/>
              <a:buChar char="•"/>
            </a:pPr>
            <a:r>
              <a:rPr lang="de-CH" sz="3200" dirty="0" smtClean="0"/>
              <a:t>Wissensfragen</a:t>
            </a:r>
          </a:p>
          <a:p>
            <a:endParaRPr lang="de-CH" sz="2800" dirty="0" smtClean="0"/>
          </a:p>
          <a:p>
            <a:r>
              <a:rPr lang="de-CH" sz="2800" dirty="0" smtClean="0"/>
              <a:t>z.B.</a:t>
            </a:r>
          </a:p>
          <a:p>
            <a:r>
              <a:rPr lang="de-CH" sz="2800" dirty="0" smtClean="0">
                <a:latin typeface="Times New Roman" pitchFamily="18" charset="0"/>
                <a:cs typeface="Times New Roman" pitchFamily="18" charset="0"/>
              </a:rPr>
              <a:t>Wie heisst ein heterogenes Gemisch von zwei Flüssigkeiten?</a:t>
            </a:r>
          </a:p>
          <a:p>
            <a:endParaRPr lang="de-CH" sz="2800" dirty="0" smtClean="0">
              <a:latin typeface="Times New Roman" pitchFamily="18" charset="0"/>
              <a:cs typeface="Times New Roman" pitchFamily="18" charset="0"/>
            </a:endParaRPr>
          </a:p>
          <a:p>
            <a:endParaRPr lang="de-CH" sz="2800" dirty="0">
              <a:latin typeface="Times New Roman" pitchFamily="18" charset="0"/>
              <a:cs typeface="Times New Roman" pitchFamily="18" charset="0"/>
            </a:endParaRPr>
          </a:p>
          <a:p>
            <a:r>
              <a:rPr lang="de-CH" sz="2800" dirty="0" smtClean="0">
                <a:latin typeface="Arial" pitchFamily="34" charset="0"/>
                <a:cs typeface="Arial" pitchFamily="34" charset="0"/>
              </a:rPr>
              <a:t>Antwort:</a:t>
            </a:r>
          </a:p>
          <a:p>
            <a:r>
              <a:rPr lang="de-CH" sz="3200" dirty="0" smtClean="0">
                <a:solidFill>
                  <a:srgbClr val="0000FF"/>
                </a:solidFill>
                <a:latin typeface="Brush Script MT" pitchFamily="66" charset="0"/>
                <a:cs typeface="Times New Roman" pitchFamily="18" charset="0"/>
              </a:rPr>
              <a:t>Emulsion</a:t>
            </a:r>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7" name="Pfeil nach rechts 6"/>
          <p:cNvSpPr/>
          <p:nvPr/>
        </p:nvSpPr>
        <p:spPr>
          <a:xfrm flipH="1">
            <a:off x="4211960" y="162880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03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5">
                                            <p:txEl>
                                              <p:pRg st="7" end="7"/>
                                            </p:txEl>
                                          </p:spTgt>
                                        </p:tgtEl>
                                      </p:cBhvr>
                                    </p:animEffect>
                                    <p:set>
                                      <p:cBhvr>
                                        <p:cTn id="39" dur="1" fill="hold">
                                          <p:stCondLst>
                                            <p:cond delay="499"/>
                                          </p:stCondLst>
                                        </p:cTn>
                                        <p:tgtEl>
                                          <p:spTgt spid="5">
                                            <p:txEl>
                                              <p:pRg st="7" end="7"/>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xEl>
                                              <p:pRg st="8" end="8"/>
                                            </p:txEl>
                                          </p:spTgt>
                                        </p:tgtEl>
                                      </p:cBhvr>
                                    </p:animEffect>
                                    <p:set>
                                      <p:cBhvr>
                                        <p:cTn id="42" dur="1" fill="hold">
                                          <p:stCondLst>
                                            <p:cond delay="499"/>
                                          </p:stCondLst>
                                        </p:cTn>
                                        <p:tgtEl>
                                          <p:spTgt spid="5">
                                            <p:txEl>
                                              <p:pRg st="8" end="8"/>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5">
                                            <p:txEl>
                                              <p:pRg st="3" end="3"/>
                                            </p:txEl>
                                          </p:spTgt>
                                        </p:tgtEl>
                                      </p:cBhvr>
                                    </p:animEffect>
                                    <p:set>
                                      <p:cBhvr>
                                        <p:cTn id="45" dur="1" fill="hold">
                                          <p:stCondLst>
                                            <p:cond delay="499"/>
                                          </p:stCondLst>
                                        </p:cTn>
                                        <p:tgtEl>
                                          <p:spTgt spid="5">
                                            <p:txEl>
                                              <p:pRg st="3" end="3"/>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5">
                                            <p:txEl>
                                              <p:pRg st="4" end="4"/>
                                            </p:txEl>
                                          </p:spTgt>
                                        </p:tgtEl>
                                      </p:cBhvr>
                                    </p:animEffect>
                                    <p:set>
                                      <p:cBhvr>
                                        <p:cTn id="48"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Rückgabe</a:t>
            </a:r>
            <a:endParaRPr lang="de-CH" dirty="0"/>
          </a:p>
        </p:txBody>
      </p:sp>
      <p:sp>
        <p:nvSpPr>
          <p:cNvPr id="5" name="Textfeld 4"/>
          <p:cNvSpPr txBox="1"/>
          <p:nvPr/>
        </p:nvSpPr>
        <p:spPr>
          <a:xfrm>
            <a:off x="4785326" y="860519"/>
            <a:ext cx="4358674" cy="2739211"/>
          </a:xfrm>
          <a:prstGeom prst="rect">
            <a:avLst/>
          </a:prstGeom>
          <a:noFill/>
        </p:spPr>
        <p:txBody>
          <a:bodyPr wrap="square" rtlCol="0">
            <a:spAutoFit/>
          </a:bodyPr>
          <a:lstStyle/>
          <a:p>
            <a:pPr marL="457200" indent="-457200">
              <a:buFont typeface="Arial" pitchFamily="34" charset="0"/>
              <a:buChar char="•"/>
            </a:pPr>
            <a:r>
              <a:rPr lang="de-CH" sz="3200" dirty="0" smtClean="0"/>
              <a:t>Bei der Besprechung</a:t>
            </a:r>
            <a:r>
              <a:rPr lang="de-CH" sz="2800" dirty="0"/>
              <a:t> </a:t>
            </a:r>
            <a:r>
              <a:rPr lang="de-CH" sz="2800" dirty="0" smtClean="0"/>
              <a:t>gehen wir Aufgabe für Aufgabe durch.</a:t>
            </a:r>
          </a:p>
          <a:p>
            <a:pPr marL="457200" indent="-457200">
              <a:buFont typeface="Arial" pitchFamily="34" charset="0"/>
              <a:buChar char="•"/>
            </a:pPr>
            <a:r>
              <a:rPr lang="de-CH" sz="2800" dirty="0" smtClean="0"/>
              <a:t>Das Schreiben einer </a:t>
            </a:r>
            <a:r>
              <a:rPr lang="de-CH" sz="2800" b="1" dirty="0" smtClean="0"/>
              <a:t>Korrektur</a:t>
            </a:r>
            <a:r>
              <a:rPr lang="de-CH" sz="2800" dirty="0" smtClean="0"/>
              <a:t> ist Ihnen überlassen.</a:t>
            </a:r>
            <a:endParaRPr lang="de-CH" sz="3200" dirty="0" smtClean="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000" y="3780000"/>
            <a:ext cx="5900856" cy="3038400"/>
          </a:xfrm>
          <a:prstGeom prst="rect">
            <a:avLst/>
          </a:prstGeom>
          <a:ln>
            <a:solidFill>
              <a:schemeClr val="tx1"/>
            </a:solidFill>
          </a:ln>
        </p:spPr>
      </p:pic>
    </p:spTree>
    <p:extLst>
      <p:ext uri="{BB962C8B-B14F-4D97-AF65-F5344CB8AC3E}">
        <p14:creationId xmlns:p14="http://schemas.microsoft.com/office/powerpoint/2010/main" val="182917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Rückgabe</a:t>
            </a:r>
            <a:endParaRPr lang="de-CH" dirty="0"/>
          </a:p>
        </p:txBody>
      </p:sp>
      <p:sp>
        <p:nvSpPr>
          <p:cNvPr id="5" name="Textfeld 4"/>
          <p:cNvSpPr txBox="1"/>
          <p:nvPr/>
        </p:nvSpPr>
        <p:spPr>
          <a:xfrm>
            <a:off x="4785326" y="860519"/>
            <a:ext cx="4358674" cy="2554545"/>
          </a:xfrm>
          <a:prstGeom prst="rect">
            <a:avLst/>
          </a:prstGeom>
          <a:noFill/>
        </p:spPr>
        <p:txBody>
          <a:bodyPr wrap="square" rtlCol="0">
            <a:spAutoFit/>
          </a:bodyPr>
          <a:lstStyle/>
          <a:p>
            <a:pPr marL="457200" indent="-457200">
              <a:buFont typeface="Arial" pitchFamily="34" charset="0"/>
              <a:buChar char="•"/>
            </a:pPr>
            <a:r>
              <a:rPr lang="de-CH" sz="3200" dirty="0" smtClean="0"/>
              <a:t>Probleme, die nur eine Person betreffen, besprechen wir unter vier Augen (am </a:t>
            </a:r>
            <a:r>
              <a:rPr lang="de-CH" sz="3200" b="1" dirty="0" smtClean="0"/>
              <a:t>Schluss</a:t>
            </a:r>
            <a:r>
              <a:rPr lang="de-CH" sz="3200" dirty="0" smtClean="0"/>
              <a:t> der Lektion).</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000" y="3780000"/>
            <a:ext cx="5222250" cy="3038400"/>
          </a:xfrm>
          <a:prstGeom prst="rect">
            <a:avLst/>
          </a:prstGeom>
          <a:ln>
            <a:solidFill>
              <a:schemeClr val="tx1"/>
            </a:solidFill>
          </a:ln>
        </p:spPr>
      </p:pic>
    </p:spTree>
    <p:extLst>
      <p:ext uri="{BB962C8B-B14F-4D97-AF65-F5344CB8AC3E}">
        <p14:creationId xmlns:p14="http://schemas.microsoft.com/office/powerpoint/2010/main" val="182917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9" name="Pfeil nach rechts 8"/>
          <p:cNvSpPr/>
          <p:nvPr/>
        </p:nvSpPr>
        <p:spPr>
          <a:xfrm flipH="1">
            <a:off x="4211960" y="458112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nvPr>
        </p:nvSpPr>
        <p:spPr>
          <a:xfrm>
            <a:off x="467544" y="116632"/>
            <a:ext cx="8229600" cy="706090"/>
          </a:xfrm>
        </p:spPr>
        <p:txBody>
          <a:bodyPr>
            <a:normAutofit fontScale="90000"/>
          </a:bodyPr>
          <a:lstStyle/>
          <a:p>
            <a:r>
              <a:rPr lang="de-CH" dirty="0" smtClean="0"/>
              <a:t>Rückgabe</a:t>
            </a:r>
            <a:endParaRPr lang="de-CH" dirty="0"/>
          </a:p>
        </p:txBody>
      </p:sp>
      <p:sp>
        <p:nvSpPr>
          <p:cNvPr id="5" name="Textfeld 4"/>
          <p:cNvSpPr txBox="1"/>
          <p:nvPr/>
        </p:nvSpPr>
        <p:spPr>
          <a:xfrm>
            <a:off x="4785326" y="860519"/>
            <a:ext cx="4358674" cy="1015663"/>
          </a:xfrm>
          <a:prstGeom prst="rect">
            <a:avLst/>
          </a:prstGeom>
          <a:noFill/>
        </p:spPr>
        <p:txBody>
          <a:bodyPr wrap="square" rtlCol="0">
            <a:spAutoFit/>
          </a:bodyPr>
          <a:lstStyle/>
          <a:p>
            <a:pPr marL="457200" indent="-457200">
              <a:buFont typeface="Arial" pitchFamily="34" charset="0"/>
              <a:buChar char="•"/>
            </a:pPr>
            <a:r>
              <a:rPr lang="de-CH" sz="3200" dirty="0" smtClean="0"/>
              <a:t>Eigene Kontrolle </a:t>
            </a:r>
          </a:p>
          <a:p>
            <a:endParaRPr lang="de-CH" sz="2800" dirty="0" smtClean="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6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Rückgabe</a:t>
            </a:r>
            <a:endParaRPr lang="de-CH" dirty="0"/>
          </a:p>
        </p:txBody>
      </p:sp>
      <p:sp>
        <p:nvSpPr>
          <p:cNvPr id="5" name="Textfeld 4"/>
          <p:cNvSpPr txBox="1"/>
          <p:nvPr/>
        </p:nvSpPr>
        <p:spPr>
          <a:xfrm>
            <a:off x="4785326" y="860519"/>
            <a:ext cx="4358674" cy="1015663"/>
          </a:xfrm>
          <a:prstGeom prst="rect">
            <a:avLst/>
          </a:prstGeom>
          <a:noFill/>
        </p:spPr>
        <p:txBody>
          <a:bodyPr wrap="square" rtlCol="0">
            <a:spAutoFit/>
          </a:bodyPr>
          <a:lstStyle/>
          <a:p>
            <a:pPr marL="457200" indent="-457200">
              <a:buFont typeface="Arial" pitchFamily="34" charset="0"/>
              <a:buChar char="•"/>
            </a:pPr>
            <a:r>
              <a:rPr lang="de-CH" sz="3200" dirty="0" smtClean="0"/>
              <a:t>Kein Betrug!</a:t>
            </a:r>
          </a:p>
          <a:p>
            <a:endParaRPr lang="de-CH" sz="2800" dirty="0" smtClean="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458112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14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5961"/>
            <a:ext cx="4355976" cy="6083238"/>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Notenskala</a:t>
            </a:r>
            <a:endParaRPr lang="de-CH" dirty="0"/>
          </a:p>
        </p:txBody>
      </p:sp>
      <p:sp>
        <p:nvSpPr>
          <p:cNvPr id="5" name="Textfeld 4"/>
          <p:cNvSpPr txBox="1"/>
          <p:nvPr/>
        </p:nvSpPr>
        <p:spPr>
          <a:xfrm>
            <a:off x="4785326" y="860519"/>
            <a:ext cx="4358674" cy="2492990"/>
          </a:xfrm>
          <a:prstGeom prst="rect">
            <a:avLst/>
          </a:prstGeom>
          <a:noFill/>
        </p:spPr>
        <p:txBody>
          <a:bodyPr wrap="square" rtlCol="0">
            <a:spAutoFit/>
          </a:bodyPr>
          <a:lstStyle/>
          <a:p>
            <a:pPr marL="457200" indent="-457200">
              <a:buFont typeface="Arial" pitchFamily="34" charset="0"/>
              <a:buChar char="•"/>
            </a:pPr>
            <a:r>
              <a:rPr lang="de-CH" sz="3200" dirty="0" smtClean="0"/>
              <a:t>25 Punkte entsprechen einer 6</a:t>
            </a:r>
          </a:p>
          <a:p>
            <a:pPr marL="457200" indent="-457200">
              <a:buFont typeface="Arial" pitchFamily="34" charset="0"/>
              <a:buChar char="•"/>
            </a:pPr>
            <a:r>
              <a:rPr lang="de-CH" sz="3200" dirty="0" smtClean="0"/>
              <a:t>Mit der Bonusfrage sind 26 P möglich</a:t>
            </a:r>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486916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73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 y="764704"/>
            <a:ext cx="435670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Notenskala</a:t>
            </a:r>
            <a:endParaRPr lang="de-CH"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5" name="Textfeld 4"/>
          <p:cNvSpPr txBox="1"/>
          <p:nvPr/>
        </p:nvSpPr>
        <p:spPr>
          <a:xfrm>
            <a:off x="4785326" y="860519"/>
            <a:ext cx="4358674" cy="4955203"/>
          </a:xfrm>
          <a:prstGeom prst="rect">
            <a:avLst/>
          </a:prstGeom>
          <a:noFill/>
        </p:spPr>
        <p:txBody>
          <a:bodyPr wrap="square" rtlCol="0">
            <a:spAutoFit/>
          </a:bodyPr>
          <a:lstStyle/>
          <a:p>
            <a:pPr marL="457200" indent="-457200">
              <a:buFont typeface="Arial" pitchFamily="34" charset="0"/>
              <a:buChar char="•"/>
            </a:pPr>
            <a:r>
              <a:rPr lang="de-CH" sz="3200" dirty="0" smtClean="0"/>
              <a:t>Lineare Skala</a:t>
            </a:r>
          </a:p>
          <a:p>
            <a:r>
              <a:rPr lang="de-CH" sz="3200" dirty="0" smtClean="0"/>
              <a:t>	</a:t>
            </a:r>
            <a:r>
              <a:rPr lang="de-CH" sz="3200" dirty="0" smtClean="0">
                <a:sym typeface="Symbol"/>
              </a:rPr>
              <a:t> </a:t>
            </a:r>
            <a:r>
              <a:rPr lang="de-CH" sz="3200" dirty="0" smtClean="0"/>
              <a:t>25 P:    	6</a:t>
            </a:r>
          </a:p>
          <a:p>
            <a:r>
              <a:rPr lang="de-CH" sz="3200" dirty="0" smtClean="0"/>
              <a:t>          24 P:    	5.8</a:t>
            </a:r>
          </a:p>
          <a:p>
            <a:r>
              <a:rPr lang="de-CH" sz="3200" dirty="0"/>
              <a:t>	</a:t>
            </a:r>
            <a:r>
              <a:rPr lang="de-CH" sz="3200" dirty="0" smtClean="0"/>
              <a:t>23½ P: 	5.7</a:t>
            </a:r>
          </a:p>
          <a:p>
            <a:r>
              <a:rPr lang="de-CH" sz="3200" dirty="0" smtClean="0"/>
              <a:t>	20 P:    	5</a:t>
            </a:r>
          </a:p>
          <a:p>
            <a:r>
              <a:rPr lang="de-CH" sz="3200" dirty="0" smtClean="0"/>
              <a:t>	15 P:   	 4</a:t>
            </a:r>
          </a:p>
          <a:p>
            <a:pPr marL="457200" indent="-457200">
              <a:buFont typeface="Arial" pitchFamily="34" charset="0"/>
              <a:buChar char="•"/>
            </a:pPr>
            <a:endParaRPr lang="de-CH" sz="3200" dirty="0"/>
          </a:p>
          <a:p>
            <a:r>
              <a:rPr lang="de-CH" sz="3200" dirty="0" smtClean="0"/>
              <a:t>	½P:      	1.1</a:t>
            </a:r>
          </a:p>
          <a:p>
            <a:r>
              <a:rPr lang="de-CH" sz="3200" dirty="0" smtClean="0"/>
              <a:t>	0 P:      	1</a:t>
            </a:r>
          </a:p>
          <a:p>
            <a:endParaRPr lang="de-CH" sz="2800" dirty="0" smtClean="0"/>
          </a:p>
        </p:txBody>
      </p:sp>
      <p:sp>
        <p:nvSpPr>
          <p:cNvPr id="8" name="Pfeil nach rechts 7"/>
          <p:cNvSpPr/>
          <p:nvPr/>
        </p:nvSpPr>
        <p:spPr>
          <a:xfrm flipH="1">
            <a:off x="4211960" y="486916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66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Notenskala</a:t>
            </a:r>
            <a:endParaRPr lang="de-CH" dirty="0"/>
          </a:p>
        </p:txBody>
      </p:sp>
      <p:sp>
        <p:nvSpPr>
          <p:cNvPr id="5" name="Textfeld 4"/>
          <p:cNvSpPr txBox="1"/>
          <p:nvPr/>
        </p:nvSpPr>
        <p:spPr>
          <a:xfrm>
            <a:off x="4785326" y="860519"/>
            <a:ext cx="4358674" cy="1015663"/>
          </a:xfrm>
          <a:prstGeom prst="rect">
            <a:avLst/>
          </a:prstGeom>
          <a:noFill/>
        </p:spPr>
        <p:txBody>
          <a:bodyPr wrap="square" rtlCol="0">
            <a:spAutoFit/>
          </a:bodyPr>
          <a:lstStyle/>
          <a:p>
            <a:pPr marL="457200" indent="-457200">
              <a:buFont typeface="Arial" pitchFamily="34" charset="0"/>
              <a:buChar char="•"/>
            </a:pPr>
            <a:r>
              <a:rPr lang="de-CH" sz="3200" dirty="0" smtClean="0"/>
              <a:t>Gerundet auf Zehntel</a:t>
            </a:r>
          </a:p>
          <a:p>
            <a:endParaRPr lang="de-CH" sz="2800" dirty="0" smtClean="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8" name="Pfeil nach rechts 7"/>
          <p:cNvSpPr/>
          <p:nvPr/>
        </p:nvSpPr>
        <p:spPr>
          <a:xfrm flipH="1">
            <a:off x="4211960" y="486916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Rundung am Jahresende</a:t>
            </a:r>
            <a:endParaRPr lang="de-CH" dirty="0"/>
          </a:p>
        </p:txBody>
      </p:sp>
      <p:sp>
        <p:nvSpPr>
          <p:cNvPr id="3" name="Inhaltsplatzhalter 2"/>
          <p:cNvSpPr>
            <a:spLocks noGrp="1"/>
          </p:cNvSpPr>
          <p:nvPr>
            <p:ph idx="1"/>
          </p:nvPr>
        </p:nvSpPr>
        <p:spPr/>
        <p:txBody>
          <a:bodyPr/>
          <a:lstStyle/>
          <a:p>
            <a:pPr marL="0" indent="0">
              <a:buNone/>
            </a:pPr>
            <a:r>
              <a:rPr lang="de-CH" dirty="0" smtClean="0">
                <a:sym typeface="Wingdings" pitchFamily="2" charset="2"/>
              </a:rPr>
              <a:t>Im Juni wird angeboten:</a:t>
            </a:r>
          </a:p>
          <a:p>
            <a:r>
              <a:rPr lang="de-CH" dirty="0" smtClean="0">
                <a:sym typeface="Wingdings" pitchFamily="2" charset="2"/>
              </a:rPr>
              <a:t>10 zusätzliche Aufgaben über den ganzen behandelten Chemiestoff.</a:t>
            </a:r>
          </a:p>
          <a:p>
            <a:r>
              <a:rPr lang="de-CH" dirty="0" smtClean="0">
                <a:sym typeface="Wingdings" pitchFamily="2" charset="2"/>
              </a:rPr>
              <a:t>Jede gibt 0.1 Punkte</a:t>
            </a:r>
          </a:p>
          <a:p>
            <a:r>
              <a:rPr lang="de-CH" dirty="0" smtClean="0">
                <a:sym typeface="Wingdings" pitchFamily="2" charset="2"/>
              </a:rPr>
              <a:t>Die erreichten Teilpunkte zählen nachträglich zum 4. Test.</a:t>
            </a:r>
          </a:p>
          <a:p>
            <a:r>
              <a:rPr lang="de-CH" dirty="0" smtClean="0">
                <a:sym typeface="Wingdings" pitchFamily="2" charset="2"/>
              </a:rPr>
              <a:t>Bei vollem Erfolg kann ein Jahresdurschnitt von z.B. 4.70 zu 4.75 werden.</a:t>
            </a:r>
            <a:endParaRPr lang="de-CH" dirty="0" smtClean="0"/>
          </a:p>
          <a:p>
            <a:pPr marL="0" indent="0">
              <a:buNone/>
            </a:pPr>
            <a:endParaRPr lang="de-CH" dirty="0" smtClean="0"/>
          </a:p>
          <a:p>
            <a:endParaRPr lang="de-CH" dirty="0"/>
          </a:p>
        </p:txBody>
      </p:sp>
    </p:spTree>
    <p:extLst>
      <p:ext uri="{BB962C8B-B14F-4D97-AF65-F5344CB8AC3E}">
        <p14:creationId xmlns:p14="http://schemas.microsoft.com/office/powerpoint/2010/main" val="331197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Gesamtnote</a:t>
            </a:r>
            <a:endParaRPr lang="de-CH" dirty="0"/>
          </a:p>
        </p:txBody>
      </p:sp>
      <p:sp>
        <p:nvSpPr>
          <p:cNvPr id="3" name="Inhaltsplatzhalter 2"/>
          <p:cNvSpPr>
            <a:spLocks noGrp="1"/>
          </p:cNvSpPr>
          <p:nvPr>
            <p:ph idx="1"/>
          </p:nvPr>
        </p:nvSpPr>
        <p:spPr/>
        <p:txBody>
          <a:bodyPr/>
          <a:lstStyle/>
          <a:p>
            <a:r>
              <a:rPr lang="de-CH" dirty="0" smtClean="0">
                <a:sym typeface="Wingdings" pitchFamily="2" charset="2"/>
              </a:rPr>
              <a:t>Die G1- und G2-Noten zählen normal zum Zeugnis.</a:t>
            </a:r>
          </a:p>
          <a:p>
            <a:r>
              <a:rPr lang="de-CH" dirty="0" smtClean="0">
                <a:sym typeface="Wingdings" pitchFamily="2" charset="2"/>
              </a:rPr>
              <a:t>Die G3-Note zählt auch als Maturanote.</a:t>
            </a:r>
          </a:p>
          <a:p>
            <a:r>
              <a:rPr lang="de-CH" dirty="0" smtClean="0">
                <a:sym typeface="Wingdings" pitchFamily="2" charset="2"/>
              </a:rPr>
              <a:t>In </a:t>
            </a:r>
            <a:r>
              <a:rPr lang="de-CH" dirty="0">
                <a:sym typeface="Wingdings" pitchFamily="2" charset="2"/>
              </a:rPr>
              <a:t>der </a:t>
            </a:r>
            <a:r>
              <a:rPr lang="de-CH" dirty="0" smtClean="0">
                <a:sym typeface="Wingdings" pitchFamily="2" charset="2"/>
              </a:rPr>
              <a:t>G1 und G2 verpasstes Wissen kann in der G3 fast nicht mehr aufgeholt werden.</a:t>
            </a:r>
            <a:endParaRPr lang="de-CH" dirty="0">
              <a:sym typeface="Wingdings" pitchFamily="2" charset="2"/>
            </a:endParaRPr>
          </a:p>
          <a:p>
            <a:endParaRPr lang="de-CH" dirty="0" smtClean="0"/>
          </a:p>
          <a:p>
            <a:pPr marL="0" indent="0">
              <a:buNone/>
            </a:pPr>
            <a:endParaRPr lang="de-CH" dirty="0" smtClean="0"/>
          </a:p>
          <a:p>
            <a:endParaRPr lang="de-CH" dirty="0"/>
          </a:p>
        </p:txBody>
      </p:sp>
    </p:spTree>
    <p:extLst>
      <p:ext uri="{BB962C8B-B14F-4D97-AF65-F5344CB8AC3E}">
        <p14:creationId xmlns:p14="http://schemas.microsoft.com/office/powerpoint/2010/main" val="32778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06090"/>
          </a:xfrm>
        </p:spPr>
        <p:txBody>
          <a:bodyPr>
            <a:normAutofit fontScale="90000"/>
          </a:bodyPr>
          <a:lstStyle/>
          <a:p>
            <a:r>
              <a:rPr lang="de-CH" dirty="0" smtClean="0"/>
              <a:t>Gesamtnote</a:t>
            </a:r>
            <a:endParaRPr lang="de-CH" dirty="0"/>
          </a:p>
        </p:txBody>
      </p:sp>
      <p:sp>
        <p:nvSpPr>
          <p:cNvPr id="3" name="Inhaltsplatzhalter 2"/>
          <p:cNvSpPr>
            <a:spLocks noGrp="1"/>
          </p:cNvSpPr>
          <p:nvPr>
            <p:ph idx="1"/>
          </p:nvPr>
        </p:nvSpPr>
        <p:spPr>
          <a:xfrm>
            <a:off x="457200" y="1600200"/>
            <a:ext cx="8229600" cy="5141168"/>
          </a:xfrm>
        </p:spPr>
        <p:txBody>
          <a:bodyPr>
            <a:normAutofit/>
          </a:bodyPr>
          <a:lstStyle/>
          <a:p>
            <a:pPr marL="0" indent="0">
              <a:buNone/>
            </a:pPr>
            <a:r>
              <a:rPr lang="de-CH" dirty="0" smtClean="0">
                <a:sym typeface="Wingdings" pitchFamily="2" charset="2"/>
              </a:rPr>
              <a:t>In der G2 (kein Praktikum) wird es 5 Tests geben mit </a:t>
            </a:r>
          </a:p>
          <a:p>
            <a:r>
              <a:rPr lang="de-CH" dirty="0" smtClean="0">
                <a:sym typeface="Wingdings" pitchFamily="2" charset="2"/>
              </a:rPr>
              <a:t>19 Punkten zum Thema</a:t>
            </a:r>
          </a:p>
          <a:p>
            <a:r>
              <a:rPr lang="de-CH" dirty="0" smtClean="0">
                <a:sym typeface="Wingdings" pitchFamily="2" charset="2"/>
              </a:rPr>
              <a:t>1 Repetition</a:t>
            </a:r>
          </a:p>
          <a:p>
            <a:r>
              <a:rPr lang="de-CH" dirty="0" smtClean="0">
                <a:sym typeface="Wingdings" pitchFamily="2" charset="2"/>
              </a:rPr>
              <a:t>1 Bonus</a:t>
            </a:r>
          </a:p>
          <a:p>
            <a:pPr marL="0" indent="0">
              <a:buNone/>
            </a:pPr>
            <a:r>
              <a:rPr lang="de-CH" dirty="0" smtClean="0">
                <a:sym typeface="Wingdings" pitchFamily="2" charset="2"/>
              </a:rPr>
              <a:t>Als 20 P als definiertes Maximum</a:t>
            </a:r>
          </a:p>
          <a:p>
            <a:pPr marL="0" indent="0">
              <a:buNone/>
            </a:pPr>
            <a:r>
              <a:rPr lang="de-CH" dirty="0" smtClean="0">
                <a:sym typeface="Wingdings" pitchFamily="2" charset="2"/>
              </a:rPr>
              <a:t>Dafür machen wir dann 5 Tests.</a:t>
            </a:r>
            <a:endParaRPr lang="de-CH" dirty="0">
              <a:sym typeface="Wingdings" pitchFamily="2" charset="2"/>
            </a:endParaRPr>
          </a:p>
          <a:p>
            <a:endParaRPr lang="de-CH" dirty="0" smtClean="0"/>
          </a:p>
          <a:p>
            <a:pPr marL="0" indent="0">
              <a:buNone/>
            </a:pPr>
            <a:endParaRPr lang="de-CH" dirty="0" smtClean="0"/>
          </a:p>
          <a:p>
            <a:endParaRPr lang="de-CH" dirty="0"/>
          </a:p>
        </p:txBody>
      </p:sp>
    </p:spTree>
    <p:extLst>
      <p:ext uri="{BB962C8B-B14F-4D97-AF65-F5344CB8AC3E}">
        <p14:creationId xmlns:p14="http://schemas.microsoft.com/office/powerpoint/2010/main" val="125199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860519"/>
            <a:ext cx="4358674" cy="6063198"/>
          </a:xfrm>
          <a:prstGeom prst="rect">
            <a:avLst/>
          </a:prstGeom>
          <a:noFill/>
        </p:spPr>
        <p:txBody>
          <a:bodyPr wrap="square" rtlCol="0">
            <a:spAutoFit/>
          </a:bodyPr>
          <a:lstStyle/>
          <a:p>
            <a:r>
              <a:rPr lang="de-CH" sz="3200" dirty="0" smtClean="0"/>
              <a:t>Es gibt:</a:t>
            </a:r>
          </a:p>
          <a:p>
            <a:pPr marL="457200" indent="-457200">
              <a:buFont typeface="Arial" pitchFamily="34" charset="0"/>
              <a:buChar char="•"/>
            </a:pPr>
            <a:r>
              <a:rPr lang="de-CH" sz="3200" dirty="0" smtClean="0"/>
              <a:t>Wissensfragen</a:t>
            </a:r>
          </a:p>
          <a:p>
            <a:pPr marL="457200" indent="-457200">
              <a:buFont typeface="Arial" pitchFamily="34" charset="0"/>
              <a:buChar char="•"/>
            </a:pPr>
            <a:r>
              <a:rPr lang="de-CH" sz="3200" dirty="0" smtClean="0"/>
              <a:t>Anwendungsaufgaben</a:t>
            </a:r>
          </a:p>
          <a:p>
            <a:endParaRPr lang="de-CH" sz="1200" dirty="0" smtClean="0"/>
          </a:p>
          <a:p>
            <a:r>
              <a:rPr lang="de-CH" sz="2800" dirty="0" smtClean="0"/>
              <a:t>z.B.</a:t>
            </a:r>
          </a:p>
          <a:p>
            <a:r>
              <a:rPr lang="de-CH" sz="2800" dirty="0" smtClean="0">
                <a:latin typeface="Times New Roman" pitchFamily="18" charset="0"/>
                <a:cs typeface="Times New Roman" pitchFamily="18" charset="0"/>
              </a:rPr>
              <a:t>Erklären Sie, weshalb Gase komprimierbar sind?</a:t>
            </a:r>
          </a:p>
          <a:p>
            <a:endParaRPr lang="de-CH" sz="1600" dirty="0" smtClean="0">
              <a:latin typeface="Times New Roman" pitchFamily="18" charset="0"/>
              <a:cs typeface="Times New Roman" pitchFamily="18" charset="0"/>
            </a:endParaRPr>
          </a:p>
          <a:p>
            <a:r>
              <a:rPr lang="de-CH" sz="3000" dirty="0" smtClean="0">
                <a:solidFill>
                  <a:srgbClr val="0000FF"/>
                </a:solidFill>
                <a:latin typeface="Brush Script MT" pitchFamily="66" charset="0"/>
              </a:rPr>
              <a:t>Die Teilchen bei Gasen berühren sich nicht, es hat noch Raum zwischen ihnen, dieser kann zusammen-gedrückt werden, somit sind </a:t>
            </a:r>
            <a:r>
              <a:rPr lang="de-CH" sz="3000" dirty="0">
                <a:solidFill>
                  <a:srgbClr val="0000FF"/>
                </a:solidFill>
                <a:latin typeface="Brush Script MT" pitchFamily="66" charset="0"/>
              </a:rPr>
              <a:t>Gase komprimierbar. </a:t>
            </a:r>
            <a:endParaRPr lang="de-CH" sz="3000" dirty="0" smtClean="0">
              <a:solidFill>
                <a:srgbClr val="0000FF"/>
              </a:solidFill>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7" name="Pfeil nach rechts 6"/>
          <p:cNvSpPr/>
          <p:nvPr/>
        </p:nvSpPr>
        <p:spPr>
          <a:xfrm flipH="1">
            <a:off x="4211960" y="162880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5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fade">
                                      <p:cBhvr>
                                        <p:cTn id="1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860519"/>
            <a:ext cx="4358674" cy="5047536"/>
          </a:xfrm>
          <a:prstGeom prst="rect">
            <a:avLst/>
          </a:prstGeom>
          <a:noFill/>
        </p:spPr>
        <p:txBody>
          <a:bodyPr wrap="square" rtlCol="0">
            <a:spAutoFit/>
          </a:bodyPr>
          <a:lstStyle/>
          <a:p>
            <a:r>
              <a:rPr lang="de-CH" sz="3200" dirty="0" smtClean="0"/>
              <a:t>Es gibt:</a:t>
            </a:r>
          </a:p>
          <a:p>
            <a:pPr marL="457200" indent="-457200">
              <a:buFont typeface="Arial" pitchFamily="34" charset="0"/>
              <a:buChar char="•"/>
            </a:pPr>
            <a:r>
              <a:rPr lang="de-CH" sz="3200" dirty="0" smtClean="0"/>
              <a:t>Wissensfragen</a:t>
            </a:r>
          </a:p>
          <a:p>
            <a:pPr marL="457200" indent="-457200">
              <a:buFont typeface="Arial" pitchFamily="34" charset="0"/>
              <a:buChar char="•"/>
            </a:pPr>
            <a:r>
              <a:rPr lang="de-CH" sz="3200" dirty="0" smtClean="0"/>
              <a:t>Anwendungsaufgaben</a:t>
            </a:r>
          </a:p>
          <a:p>
            <a:endParaRPr lang="de-CH" sz="1200" dirty="0" smtClean="0"/>
          </a:p>
          <a:p>
            <a:r>
              <a:rPr lang="de-CH" sz="2800" dirty="0" smtClean="0"/>
              <a:t>Oder:</a:t>
            </a:r>
          </a:p>
          <a:p>
            <a:r>
              <a:rPr lang="de-CH" sz="2800" dirty="0" smtClean="0">
                <a:latin typeface="Times New Roman" pitchFamily="18" charset="0"/>
                <a:cs typeface="Times New Roman" pitchFamily="18" charset="0"/>
              </a:rPr>
              <a:t>Bei 309 K verdampft Pentan. Geben Sie den Siedepunkt von Pentan in °C an.</a:t>
            </a:r>
          </a:p>
          <a:p>
            <a:endParaRPr lang="de-CH" dirty="0">
              <a:latin typeface="Times New Roman" pitchFamily="18" charset="0"/>
              <a:cs typeface="Times New Roman" pitchFamily="18" charset="0"/>
            </a:endParaRPr>
          </a:p>
          <a:p>
            <a:r>
              <a:rPr lang="de-CH" sz="2800" dirty="0" smtClean="0">
                <a:solidFill>
                  <a:srgbClr val="0000FF"/>
                </a:solidFill>
                <a:latin typeface="Brush Script MT" pitchFamily="66" charset="0"/>
                <a:cs typeface="Times New Roman" pitchFamily="18" charset="0"/>
              </a:rPr>
              <a:t>309 – 273 = 36</a:t>
            </a:r>
          </a:p>
          <a:p>
            <a:r>
              <a:rPr lang="de-CH" sz="2800" dirty="0" smtClean="0">
                <a:solidFill>
                  <a:srgbClr val="0000FF"/>
                </a:solidFill>
                <a:latin typeface="Brush Script MT" pitchFamily="66" charset="0"/>
                <a:cs typeface="Times New Roman" pitchFamily="18" charset="0"/>
              </a:rPr>
              <a:t>Der </a:t>
            </a:r>
            <a:r>
              <a:rPr lang="de-CH" sz="2800" dirty="0" err="1" smtClean="0">
                <a:solidFill>
                  <a:srgbClr val="0000FF"/>
                </a:solidFill>
                <a:latin typeface="Brush Script MT" pitchFamily="66" charset="0"/>
                <a:cs typeface="Times New Roman" pitchFamily="18" charset="0"/>
              </a:rPr>
              <a:t>Sdp</a:t>
            </a:r>
            <a:r>
              <a:rPr lang="de-CH" sz="2800" dirty="0" smtClean="0">
                <a:solidFill>
                  <a:srgbClr val="0000FF"/>
                </a:solidFill>
                <a:latin typeface="Brush Script MT" pitchFamily="66" charset="0"/>
                <a:cs typeface="Times New Roman" pitchFamily="18" charset="0"/>
              </a:rPr>
              <a:t>. Von Pentan liegt </a:t>
            </a:r>
          </a:p>
          <a:p>
            <a:r>
              <a:rPr lang="de-CH" sz="2800" dirty="0" smtClean="0">
                <a:solidFill>
                  <a:srgbClr val="0000FF"/>
                </a:solidFill>
                <a:latin typeface="Brush Script MT" pitchFamily="66" charset="0"/>
                <a:cs typeface="Times New Roman" pitchFamily="18" charset="0"/>
              </a:rPr>
              <a:t>bei </a:t>
            </a:r>
            <a:r>
              <a:rPr lang="de-CH" sz="2800" u="dbl" dirty="0" smtClean="0">
                <a:solidFill>
                  <a:srgbClr val="0000FF"/>
                </a:solidFill>
                <a:latin typeface="Brush Script MT" pitchFamily="66" charset="0"/>
                <a:cs typeface="Times New Roman" pitchFamily="18" charset="0"/>
              </a:rPr>
              <a:t>36 °C</a:t>
            </a:r>
            <a:r>
              <a:rPr lang="de-CH" sz="2800" dirty="0" smtClean="0">
                <a:solidFill>
                  <a:srgbClr val="0000FF"/>
                </a:solidFill>
                <a:latin typeface="Brush Script MT" pitchFamily="66" charset="0"/>
                <a:cs typeface="Times New Roman" pitchFamily="18" charset="0"/>
              </a:rPr>
              <a:t>.</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7" name="Pfeil nach rechts 6"/>
          <p:cNvSpPr/>
          <p:nvPr/>
        </p:nvSpPr>
        <p:spPr>
          <a:xfrm flipH="1">
            <a:off x="4211960" y="162880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82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fade">
                                      <p:cBhvr>
                                        <p:cTn id="25" dur="500"/>
                                        <p:tgtEl>
                                          <p:spTgt spid="5">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
                                            <p:txEl>
                                              <p:pRg st="4" end="4"/>
                                            </p:txEl>
                                          </p:spTgt>
                                        </p:tgtEl>
                                      </p:cBhvr>
                                    </p:animEffect>
                                    <p:set>
                                      <p:cBhvr>
                                        <p:cTn id="30" dur="1" fill="hold">
                                          <p:stCondLst>
                                            <p:cond delay="499"/>
                                          </p:stCondLst>
                                        </p:cTn>
                                        <p:tgtEl>
                                          <p:spTgt spid="5">
                                            <p:txEl>
                                              <p:pRg st="4" end="4"/>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
                                            <p:txEl>
                                              <p:pRg st="5" end="5"/>
                                            </p:txEl>
                                          </p:spTgt>
                                        </p:tgtEl>
                                      </p:cBhvr>
                                    </p:animEffect>
                                    <p:set>
                                      <p:cBhvr>
                                        <p:cTn id="33" dur="1" fill="hold">
                                          <p:stCondLst>
                                            <p:cond delay="499"/>
                                          </p:stCondLst>
                                        </p:cTn>
                                        <p:tgtEl>
                                          <p:spTgt spid="5">
                                            <p:txEl>
                                              <p:pRg st="5" end="5"/>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5">
                                            <p:txEl>
                                              <p:pRg st="7" end="7"/>
                                            </p:txEl>
                                          </p:spTgt>
                                        </p:tgtEl>
                                      </p:cBhvr>
                                    </p:animEffect>
                                    <p:set>
                                      <p:cBhvr>
                                        <p:cTn id="36" dur="1" fill="hold">
                                          <p:stCondLst>
                                            <p:cond delay="499"/>
                                          </p:stCondLst>
                                        </p:cTn>
                                        <p:tgtEl>
                                          <p:spTgt spid="5">
                                            <p:txEl>
                                              <p:pRg st="7" end="7"/>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xEl>
                                              <p:pRg st="8" end="8"/>
                                            </p:txEl>
                                          </p:spTgt>
                                        </p:tgtEl>
                                      </p:cBhvr>
                                    </p:animEffect>
                                    <p:set>
                                      <p:cBhvr>
                                        <p:cTn id="39" dur="1" fill="hold">
                                          <p:stCondLst>
                                            <p:cond delay="499"/>
                                          </p:stCondLst>
                                        </p:cTn>
                                        <p:tgtEl>
                                          <p:spTgt spid="5">
                                            <p:txEl>
                                              <p:pRg st="8" end="8"/>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xEl>
                                              <p:pRg st="9" end="9"/>
                                            </p:txEl>
                                          </p:spTgt>
                                        </p:tgtEl>
                                      </p:cBhvr>
                                    </p:animEffect>
                                    <p:set>
                                      <p:cBhvr>
                                        <p:cTn id="42" dur="1" fill="hold">
                                          <p:stCondLst>
                                            <p:cond delay="499"/>
                                          </p:stCondLst>
                                        </p:cTn>
                                        <p:tgtEl>
                                          <p:spTgt spid="5">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4363177" cy="6093296"/>
          </a:xfrm>
          <a:prstGeom prst="rect">
            <a:avLst/>
          </a:prstGeom>
        </p:spPr>
      </p:pic>
      <p:sp>
        <p:nvSpPr>
          <p:cNvPr id="2" name="Titel 1"/>
          <p:cNvSpPr>
            <a:spLocks noGrp="1"/>
          </p:cNvSpPr>
          <p:nvPr>
            <p:ph type="title"/>
          </p:nvPr>
        </p:nvSpPr>
        <p:spPr>
          <a:xfrm>
            <a:off x="467544" y="116632"/>
            <a:ext cx="8229600" cy="706090"/>
          </a:xfrm>
        </p:spPr>
        <p:txBody>
          <a:bodyPr>
            <a:normAutofit fontScale="90000"/>
          </a:bodyPr>
          <a:lstStyle/>
          <a:p>
            <a:r>
              <a:rPr lang="de-CH" dirty="0" smtClean="0"/>
              <a:t>Vorbereitung</a:t>
            </a:r>
            <a:endParaRPr lang="de-CH" dirty="0"/>
          </a:p>
        </p:txBody>
      </p:sp>
      <p:sp>
        <p:nvSpPr>
          <p:cNvPr id="5" name="Textfeld 4"/>
          <p:cNvSpPr txBox="1"/>
          <p:nvPr/>
        </p:nvSpPr>
        <p:spPr>
          <a:xfrm>
            <a:off x="4785326" y="860519"/>
            <a:ext cx="4358674" cy="5647700"/>
          </a:xfrm>
          <a:prstGeom prst="rect">
            <a:avLst/>
          </a:prstGeom>
          <a:noFill/>
        </p:spPr>
        <p:txBody>
          <a:bodyPr wrap="square" rtlCol="0">
            <a:spAutoFit/>
          </a:bodyPr>
          <a:lstStyle/>
          <a:p>
            <a:r>
              <a:rPr lang="de-CH" sz="3200" dirty="0"/>
              <a:t>Es gibt:</a:t>
            </a:r>
          </a:p>
          <a:p>
            <a:pPr marL="457200" indent="-457200">
              <a:buFont typeface="Arial" pitchFamily="34" charset="0"/>
              <a:buChar char="•"/>
            </a:pPr>
            <a:r>
              <a:rPr lang="de-CH" sz="3200" dirty="0" smtClean="0"/>
              <a:t>Wissensfragen</a:t>
            </a:r>
          </a:p>
          <a:p>
            <a:pPr marL="457200" indent="-457200">
              <a:buFont typeface="Arial" pitchFamily="34" charset="0"/>
              <a:buChar char="•"/>
            </a:pPr>
            <a:r>
              <a:rPr lang="de-CH" sz="3200" dirty="0" smtClean="0"/>
              <a:t>Anwendungsaufgaben</a:t>
            </a:r>
          </a:p>
          <a:p>
            <a:pPr marL="457200" indent="-457200">
              <a:buFont typeface="Arial" pitchFamily="34" charset="0"/>
              <a:buChar char="•"/>
            </a:pPr>
            <a:r>
              <a:rPr lang="de-CH" sz="3200" dirty="0" smtClean="0"/>
              <a:t>Kombinationsfragen</a:t>
            </a:r>
          </a:p>
          <a:p>
            <a:endParaRPr lang="de-CH" sz="1100" dirty="0" smtClean="0"/>
          </a:p>
          <a:p>
            <a:r>
              <a:rPr lang="de-CH" sz="2800" dirty="0" smtClean="0"/>
              <a:t>z.B. </a:t>
            </a:r>
          </a:p>
          <a:p>
            <a:r>
              <a:rPr lang="de-CH" sz="2800" dirty="0" smtClean="0">
                <a:latin typeface="Times New Roman" pitchFamily="18" charset="0"/>
                <a:cs typeface="Times New Roman" pitchFamily="18" charset="0"/>
              </a:rPr>
              <a:t>Weshalb nimmt die Dichte eines Stoffs zu, wenn die Temperatur gesenkt wird?</a:t>
            </a:r>
          </a:p>
          <a:p>
            <a:endParaRPr lang="de-CH" sz="1400" dirty="0">
              <a:latin typeface="Times New Roman" pitchFamily="18" charset="0"/>
              <a:cs typeface="Times New Roman" pitchFamily="18" charset="0"/>
            </a:endParaRPr>
          </a:p>
          <a:p>
            <a:r>
              <a:rPr lang="de-CH" sz="2400" dirty="0" smtClean="0">
                <a:solidFill>
                  <a:srgbClr val="0000FF"/>
                </a:solidFill>
                <a:latin typeface="Brush Script MT" pitchFamily="66" charset="0"/>
                <a:cs typeface="Times New Roman" pitchFamily="18" charset="0"/>
              </a:rPr>
              <a:t>Die Teilchen bewegen sich bei tiefer Temperatur weniger und brauchen deshalb weniger Platz </a:t>
            </a:r>
            <a:r>
              <a:rPr lang="de-CH" sz="2400" dirty="0" smtClean="0">
                <a:solidFill>
                  <a:srgbClr val="0000FF"/>
                </a:solidFill>
                <a:latin typeface="Brush Script MT" pitchFamily="66" charset="0"/>
                <a:cs typeface="Times New Roman" pitchFamily="18" charset="0"/>
                <a:sym typeface="Wingdings" pitchFamily="2" charset="2"/>
              </a:rPr>
              <a:t> Dichte nimmt zu</a:t>
            </a:r>
            <a:r>
              <a:rPr lang="de-CH" sz="2400" dirty="0" smtClean="0">
                <a:solidFill>
                  <a:srgbClr val="0000FF"/>
                </a:solidFill>
                <a:latin typeface="Brush Script MT" pitchFamily="66" charset="0"/>
                <a:cs typeface="Times New Roman" pitchFamily="18" charset="0"/>
              </a:rPr>
              <a:t>.</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 y="764704"/>
            <a:ext cx="4356707" cy="6093296"/>
          </a:xfrm>
          <a:prstGeom prst="rect">
            <a:avLst/>
          </a:prstGeom>
        </p:spPr>
      </p:pic>
      <p:sp>
        <p:nvSpPr>
          <p:cNvPr id="7" name="Pfeil nach rechts 6"/>
          <p:cNvSpPr/>
          <p:nvPr/>
        </p:nvSpPr>
        <p:spPr>
          <a:xfrm flipH="1">
            <a:off x="4211960" y="162880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4" y="2780928"/>
            <a:ext cx="3675120" cy="117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65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animEffect transition="in" filter="fade">
                                      <p:cBhvr>
                                        <p:cTn id="15" dur="500"/>
                                        <p:tgtEl>
                                          <p:spTgt spid="5">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xEl>
                                              <p:pRg st="5" end="5"/>
                                            </p:txEl>
                                          </p:spTgt>
                                        </p:tgtEl>
                                      </p:cBhvr>
                                    </p:animEffect>
                                    <p:set>
                                      <p:cBhvr>
                                        <p:cTn id="20" dur="1" fill="hold">
                                          <p:stCondLst>
                                            <p:cond delay="499"/>
                                          </p:stCondLst>
                                        </p:cTn>
                                        <p:tgtEl>
                                          <p:spTgt spid="5">
                                            <p:txEl>
                                              <p:pRg st="5" end="5"/>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
                                            <p:txEl>
                                              <p:pRg st="6" end="6"/>
                                            </p:txEl>
                                          </p:spTgt>
                                        </p:tgtEl>
                                      </p:cBhvr>
                                    </p:animEffect>
                                    <p:set>
                                      <p:cBhvr>
                                        <p:cTn id="23" dur="1" fill="hold">
                                          <p:stCondLst>
                                            <p:cond delay="499"/>
                                          </p:stCondLst>
                                        </p:cTn>
                                        <p:tgtEl>
                                          <p:spTgt spid="5">
                                            <p:txEl>
                                              <p:pRg st="6" end="6"/>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5">
                                            <p:txEl>
                                              <p:pRg st="8" end="8"/>
                                            </p:txEl>
                                          </p:spTgt>
                                        </p:tgtEl>
                                      </p:cBhvr>
                                    </p:animEffect>
                                    <p:set>
                                      <p:cBhvr>
                                        <p:cTn id="26" dur="1" fill="hold">
                                          <p:stCondLst>
                                            <p:cond delay="499"/>
                                          </p:stCondLst>
                                        </p:cTn>
                                        <p:tgtEl>
                                          <p:spTgt spid="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2042</Words>
  <Application>Microsoft Office PowerPoint</Application>
  <PresentationFormat>Bildschirmpräsentation (4:3)</PresentationFormat>
  <Paragraphs>488</Paragraphs>
  <Slides>69</Slides>
  <Notes>2</Notes>
  <HiddenSlides>0</HiddenSlides>
  <MMClips>0</MMClips>
  <ScaleCrop>false</ScaleCrop>
  <HeadingPairs>
    <vt:vector size="4" baseType="variant">
      <vt:variant>
        <vt:lpstr>Design</vt:lpstr>
      </vt:variant>
      <vt:variant>
        <vt:i4>1</vt:i4>
      </vt:variant>
      <vt:variant>
        <vt:lpstr>Folientitel</vt:lpstr>
      </vt:variant>
      <vt:variant>
        <vt:i4>69</vt:i4>
      </vt:variant>
    </vt:vector>
  </HeadingPairs>
  <TitlesOfParts>
    <vt:vector size="70" baseType="lpstr">
      <vt:lpstr>Larissa</vt:lpstr>
      <vt:lpstr>Regeln zu den Chemietests</vt:lpstr>
      <vt:lpstr>Vorbereitung</vt:lpstr>
      <vt:lpstr>Vorbereitung</vt:lpstr>
      <vt:lpstr>Vorbereitung</vt:lpstr>
      <vt:lpstr>Vorbereitung</vt:lpstr>
      <vt:lpstr>Vorbereitung</vt:lpstr>
      <vt:lpstr>Vorbereitung</vt:lpstr>
      <vt:lpstr>Vorbereitung</vt:lpstr>
      <vt:lpstr>Vorbereitung</vt:lpstr>
      <vt:lpstr>Vorbereitung</vt:lpstr>
      <vt:lpstr>Vorbereitung</vt:lpstr>
      <vt:lpstr>Vorbereitung</vt:lpstr>
      <vt:lpstr>Vorbereitung</vt:lpstr>
      <vt:lpstr>Vorbereitung</vt:lpstr>
      <vt:lpstr>Vorbereitung</vt:lpstr>
      <vt:lpstr>Absenzen</vt:lpstr>
      <vt:lpstr>Absenzen</vt:lpstr>
      <vt:lpstr>Absenzen</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Verlauf</vt:lpstr>
      <vt:lpstr>Rückgabe</vt:lpstr>
      <vt:lpstr>Rückgabe</vt:lpstr>
      <vt:lpstr>Rückgabe</vt:lpstr>
      <vt:lpstr>Rückgabe</vt:lpstr>
      <vt:lpstr>Rückgabe</vt:lpstr>
      <vt:lpstr>Rückgabe</vt:lpstr>
      <vt:lpstr>Rückgabe</vt:lpstr>
      <vt:lpstr>Notenskala</vt:lpstr>
      <vt:lpstr>Notenskala</vt:lpstr>
      <vt:lpstr>Notenskala</vt:lpstr>
      <vt:lpstr>Rundung am Jahresende</vt:lpstr>
      <vt:lpstr>Gesamtnote</vt:lpstr>
      <vt:lpstr>Gesamtnote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Konrad Weber</dc:creator>
  <cp:lastModifiedBy>K.Weber</cp:lastModifiedBy>
  <cp:revision>89</cp:revision>
  <dcterms:created xsi:type="dcterms:W3CDTF">2011-10-25T11:51:06Z</dcterms:created>
  <dcterms:modified xsi:type="dcterms:W3CDTF">2019-01-11T10:19:50Z</dcterms:modified>
</cp:coreProperties>
</file>