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010"/>
    <a:srgbClr val="FFFF00"/>
    <a:srgbClr val="FFCC00"/>
    <a:srgbClr val="00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E4C7-D6D0-4050-BB38-90FCD5419118}" type="datetimeFigureOut">
              <a:rPr lang="de-CH" smtClean="0"/>
              <a:t>13.06.2012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5177-120E-457A-A90F-DE414203C8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8126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E4C7-D6D0-4050-BB38-90FCD5419118}" type="datetimeFigureOut">
              <a:rPr lang="de-CH" smtClean="0"/>
              <a:t>13.06.2012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5177-120E-457A-A90F-DE414203C8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6539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E4C7-D6D0-4050-BB38-90FCD5419118}" type="datetimeFigureOut">
              <a:rPr lang="de-CH" smtClean="0"/>
              <a:t>13.06.2012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5177-120E-457A-A90F-DE414203C8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22836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E4C7-D6D0-4050-BB38-90FCD5419118}" type="datetimeFigureOut">
              <a:rPr lang="de-CH" smtClean="0"/>
              <a:t>13.06.2012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5177-120E-457A-A90F-DE414203C8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095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E4C7-D6D0-4050-BB38-90FCD5419118}" type="datetimeFigureOut">
              <a:rPr lang="de-CH" smtClean="0"/>
              <a:t>13.06.2012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5177-120E-457A-A90F-DE414203C8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1885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E4C7-D6D0-4050-BB38-90FCD5419118}" type="datetimeFigureOut">
              <a:rPr lang="de-CH" smtClean="0"/>
              <a:t>13.06.2012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5177-120E-457A-A90F-DE414203C8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356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E4C7-D6D0-4050-BB38-90FCD5419118}" type="datetimeFigureOut">
              <a:rPr lang="de-CH" smtClean="0"/>
              <a:t>13.06.2012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5177-120E-457A-A90F-DE414203C8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78513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E4C7-D6D0-4050-BB38-90FCD5419118}" type="datetimeFigureOut">
              <a:rPr lang="de-CH" smtClean="0"/>
              <a:t>13.06.2012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5177-120E-457A-A90F-DE414203C8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022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E4C7-D6D0-4050-BB38-90FCD5419118}" type="datetimeFigureOut">
              <a:rPr lang="de-CH" smtClean="0"/>
              <a:t>13.06.2012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5177-120E-457A-A90F-DE414203C8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4565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E4C7-D6D0-4050-BB38-90FCD5419118}" type="datetimeFigureOut">
              <a:rPr lang="de-CH" smtClean="0"/>
              <a:t>13.06.2012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5177-120E-457A-A90F-DE414203C8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93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E4C7-D6D0-4050-BB38-90FCD5419118}" type="datetimeFigureOut">
              <a:rPr lang="de-CH" smtClean="0"/>
              <a:t>13.06.2012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5177-120E-457A-A90F-DE414203C8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7353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4E4C7-D6D0-4050-BB38-90FCD5419118}" type="datetimeFigureOut">
              <a:rPr lang="de-CH" smtClean="0"/>
              <a:t>13.06.2012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F5177-120E-457A-A90F-DE414203C8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646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4624" y="0"/>
            <a:ext cx="10214937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756592" y="404664"/>
            <a:ext cx="4534272" cy="1470025"/>
          </a:xfrm>
        </p:spPr>
        <p:txBody>
          <a:bodyPr>
            <a:normAutofit/>
          </a:bodyPr>
          <a:lstStyle/>
          <a:p>
            <a:r>
              <a:rPr lang="de-CH" sz="7200" dirty="0" smtClean="0">
                <a:solidFill>
                  <a:schemeClr val="bg1"/>
                </a:solidFill>
              </a:rPr>
              <a:t>Lycopin</a:t>
            </a:r>
            <a:endParaRPr lang="de-CH" sz="7200" dirty="0">
              <a:solidFill>
                <a:schemeClr val="bg1"/>
              </a:solidFill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5292080" y="3284984"/>
            <a:ext cx="453427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dirty="0" smtClean="0">
                <a:solidFill>
                  <a:schemeClr val="bg1"/>
                </a:solidFill>
              </a:rPr>
              <a:t>Der Farbstoff</a:t>
            </a:r>
          </a:p>
          <a:p>
            <a:pPr algn="l"/>
            <a:r>
              <a:rPr lang="de-CH" dirty="0" smtClean="0">
                <a:solidFill>
                  <a:schemeClr val="bg1"/>
                </a:solidFill>
              </a:rPr>
              <a:t>im Tomatensaft</a:t>
            </a:r>
            <a:endParaRPr lang="de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8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r>
              <a:rPr lang="de-CH" sz="3200" b="1" dirty="0" smtClean="0">
                <a:solidFill>
                  <a:srgbClr val="C00000"/>
                </a:solidFill>
              </a:rPr>
              <a:t>Die rote Farbe im Tomatensaft wird von Lycopin verursacht</a:t>
            </a:r>
            <a:endParaRPr lang="de-CH" sz="3200" b="1" dirty="0">
              <a:solidFill>
                <a:srgbClr val="C00000"/>
              </a:solidFill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91" y="2019052"/>
            <a:ext cx="8890000" cy="977900"/>
          </a:xfr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81" y="4971380"/>
            <a:ext cx="8890000" cy="977900"/>
          </a:xfrm>
          <a:prstGeom prst="rect">
            <a:avLst/>
          </a:prstGeom>
        </p:spPr>
      </p:pic>
      <p:sp>
        <p:nvSpPr>
          <p:cNvPr id="11" name="Titel 1"/>
          <p:cNvSpPr txBox="1">
            <a:spLocks/>
          </p:cNvSpPr>
          <p:nvPr/>
        </p:nvSpPr>
        <p:spPr>
          <a:xfrm>
            <a:off x="2611951" y="2780928"/>
            <a:ext cx="396986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3200" dirty="0" smtClean="0"/>
              <a:t>Ein </a:t>
            </a:r>
            <a:r>
              <a:rPr lang="de-CH" sz="3200" dirty="0" err="1" smtClean="0"/>
              <a:t>Lycopin</a:t>
            </a:r>
            <a:r>
              <a:rPr lang="de-CH" sz="3200" dirty="0" smtClean="0"/>
              <a:t>-Molekül</a:t>
            </a:r>
            <a:endParaRPr lang="de-CH" sz="3200" baseline="-25000" dirty="0"/>
          </a:p>
        </p:txBody>
      </p:sp>
      <p:sp>
        <p:nvSpPr>
          <p:cNvPr id="12" name="Titel 1"/>
          <p:cNvSpPr txBox="1">
            <a:spLocks/>
          </p:cNvSpPr>
          <p:nvPr/>
        </p:nvSpPr>
        <p:spPr>
          <a:xfrm>
            <a:off x="251520" y="3717032"/>
            <a:ext cx="849694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3600" dirty="0" smtClean="0"/>
              <a:t>Die Farbe wir hier durch die Reihe abwechselnden Einfach- und Doppelbindungen verursacht</a:t>
            </a:r>
            <a:endParaRPr lang="de-CH" sz="3600" baseline="-25000" dirty="0"/>
          </a:p>
        </p:txBody>
      </p:sp>
    </p:spTree>
    <p:extLst>
      <p:ext uri="{BB962C8B-B14F-4D97-AF65-F5344CB8AC3E}">
        <p14:creationId xmlns:p14="http://schemas.microsoft.com/office/powerpoint/2010/main" val="336531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81" y="4971380"/>
            <a:ext cx="8890000" cy="977900"/>
          </a:xfrm>
          <a:prstGeom prst="rect">
            <a:avLst/>
          </a:prstGeom>
        </p:spPr>
      </p:pic>
      <p:sp>
        <p:nvSpPr>
          <p:cNvPr id="11" name="Titel 1"/>
          <p:cNvSpPr txBox="1">
            <a:spLocks/>
          </p:cNvSpPr>
          <p:nvPr/>
        </p:nvSpPr>
        <p:spPr>
          <a:xfrm>
            <a:off x="395536" y="1700808"/>
            <a:ext cx="8164535" cy="1359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3200" dirty="0" smtClean="0"/>
              <a:t>je länger diese Reihe, umso grösser die Wellenlänge des absorbierten Lichts</a:t>
            </a:r>
            <a:endParaRPr lang="de-CH" sz="3200" baseline="-25000" dirty="0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514612" y="4797152"/>
            <a:ext cx="8164535" cy="1359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3200" dirty="0" smtClean="0"/>
              <a:t>Die lange Reihe mit den Doppelbindungen hier lässt die Farbe mit der kürzesten Wellenlänge erscheinen </a:t>
            </a:r>
            <a:r>
              <a:rPr lang="de-CH" sz="3200" b="1" dirty="0" smtClean="0">
                <a:solidFill>
                  <a:srgbClr val="FF0000"/>
                </a:solidFill>
              </a:rPr>
              <a:t>(rot)</a:t>
            </a:r>
            <a:endParaRPr lang="de-CH" sz="3200" b="1" baseline="-25000" dirty="0">
              <a:solidFill>
                <a:srgbClr val="FF0000"/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343880"/>
            <a:ext cx="6264696" cy="1093232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821287"/>
            <a:ext cx="6263696" cy="161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94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69651E-6 L -0.00278 -0.6317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315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68000"/>
            <a:ext cx="8890000" cy="977900"/>
          </a:xfrm>
        </p:spPr>
      </p:pic>
      <p:cxnSp>
        <p:nvCxnSpPr>
          <p:cNvPr id="6" name="Gerade Verbindung mit Pfeil 5"/>
          <p:cNvCxnSpPr/>
          <p:nvPr/>
        </p:nvCxnSpPr>
        <p:spPr>
          <a:xfrm>
            <a:off x="4572000" y="2204864"/>
            <a:ext cx="0" cy="7920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el 1"/>
          <p:cNvSpPr txBox="1">
            <a:spLocks/>
          </p:cNvSpPr>
          <p:nvPr/>
        </p:nvSpPr>
        <p:spPr>
          <a:xfrm>
            <a:off x="4355976" y="2213992"/>
            <a:ext cx="2324944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3600" dirty="0" smtClean="0"/>
              <a:t>+ Br</a:t>
            </a:r>
            <a:r>
              <a:rPr lang="de-CH" sz="3600" baseline="-25000" dirty="0" smtClean="0"/>
              <a:t>2</a:t>
            </a:r>
            <a:endParaRPr lang="de-CH" sz="3600" baseline="-25000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539552" y="2213992"/>
            <a:ext cx="2252936" cy="671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3600" b="1" dirty="0" smtClean="0">
                <a:solidFill>
                  <a:srgbClr val="FF0000"/>
                </a:solidFill>
              </a:rPr>
              <a:t>rot</a:t>
            </a:r>
            <a:endParaRPr lang="de-CH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662880" y="4005064"/>
            <a:ext cx="2324944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3600" b="1" dirty="0" smtClean="0">
                <a:solidFill>
                  <a:srgbClr val="0000FF"/>
                </a:solidFill>
              </a:rPr>
              <a:t>blau</a:t>
            </a:r>
            <a:endParaRPr lang="de-CH" sz="3600" b="1" baseline="-25000" dirty="0">
              <a:solidFill>
                <a:srgbClr val="0000FF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Bromierung</a:t>
            </a:r>
            <a:r>
              <a:rPr lang="de-CH" dirty="0" smtClean="0"/>
              <a:t> von </a:t>
            </a:r>
            <a:r>
              <a:rPr lang="de-CH" dirty="0" err="1" smtClean="0"/>
              <a:t>Lycopin</a:t>
            </a:r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3240000"/>
            <a:ext cx="8890000" cy="97790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68000"/>
            <a:ext cx="8890000" cy="9779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3240000"/>
            <a:ext cx="8890000" cy="97790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0" y="4680000"/>
            <a:ext cx="6853600" cy="17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83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68000"/>
            <a:ext cx="8890000" cy="977900"/>
          </a:xfrm>
        </p:spPr>
      </p:pic>
      <p:cxnSp>
        <p:nvCxnSpPr>
          <p:cNvPr id="6" name="Gerade Verbindung mit Pfeil 5"/>
          <p:cNvCxnSpPr/>
          <p:nvPr/>
        </p:nvCxnSpPr>
        <p:spPr>
          <a:xfrm>
            <a:off x="4572000" y="2204864"/>
            <a:ext cx="0" cy="7920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el 1"/>
          <p:cNvSpPr txBox="1">
            <a:spLocks/>
          </p:cNvSpPr>
          <p:nvPr/>
        </p:nvSpPr>
        <p:spPr>
          <a:xfrm>
            <a:off x="4355976" y="2213992"/>
            <a:ext cx="2324944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3600" dirty="0" smtClean="0"/>
              <a:t>+ </a:t>
            </a:r>
            <a:r>
              <a:rPr lang="de-CH" sz="3600" b="1" dirty="0" smtClean="0"/>
              <a:t>2</a:t>
            </a:r>
            <a:r>
              <a:rPr lang="de-CH" sz="3600" dirty="0" smtClean="0"/>
              <a:t> Br</a:t>
            </a:r>
            <a:r>
              <a:rPr lang="de-CH" sz="3600" baseline="-25000" dirty="0" smtClean="0"/>
              <a:t>2</a:t>
            </a:r>
            <a:endParaRPr lang="de-CH" sz="3600" baseline="-25000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539552" y="2213992"/>
            <a:ext cx="2252936" cy="671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3600" b="1" dirty="0" smtClean="0">
                <a:solidFill>
                  <a:srgbClr val="FF0000"/>
                </a:solidFill>
              </a:rPr>
              <a:t>rot</a:t>
            </a:r>
            <a:endParaRPr lang="de-CH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735980" y="4005064"/>
            <a:ext cx="2251843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3600" b="1" dirty="0" smtClean="0">
                <a:solidFill>
                  <a:srgbClr val="009900"/>
                </a:solidFill>
              </a:rPr>
              <a:t>grün</a:t>
            </a:r>
            <a:endParaRPr lang="de-CH" sz="3600" b="1" baseline="-25000" dirty="0">
              <a:solidFill>
                <a:srgbClr val="0099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mit mehr Brom</a:t>
            </a:r>
            <a:endParaRPr lang="de-CH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68000"/>
            <a:ext cx="8890000" cy="977900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3240000"/>
            <a:ext cx="8890000" cy="9779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3240000"/>
            <a:ext cx="8890000" cy="9779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0" y="4680000"/>
            <a:ext cx="6853600" cy="17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7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68000"/>
            <a:ext cx="8890000" cy="977900"/>
          </a:xfrm>
        </p:spPr>
      </p:pic>
      <p:cxnSp>
        <p:nvCxnSpPr>
          <p:cNvPr id="6" name="Gerade Verbindung mit Pfeil 5"/>
          <p:cNvCxnSpPr/>
          <p:nvPr/>
        </p:nvCxnSpPr>
        <p:spPr>
          <a:xfrm>
            <a:off x="4572000" y="2204864"/>
            <a:ext cx="0" cy="7920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el 1"/>
          <p:cNvSpPr txBox="1">
            <a:spLocks/>
          </p:cNvSpPr>
          <p:nvPr/>
        </p:nvSpPr>
        <p:spPr>
          <a:xfrm>
            <a:off x="4355976" y="2213992"/>
            <a:ext cx="2324944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3600" dirty="0" smtClean="0"/>
              <a:t>+ </a:t>
            </a:r>
            <a:r>
              <a:rPr lang="de-CH" sz="3600" b="1" dirty="0" smtClean="0"/>
              <a:t>4</a:t>
            </a:r>
            <a:r>
              <a:rPr lang="de-CH" sz="3600" dirty="0" smtClean="0"/>
              <a:t> Br</a:t>
            </a:r>
            <a:r>
              <a:rPr lang="de-CH" sz="3600" baseline="-25000" dirty="0" smtClean="0"/>
              <a:t>2</a:t>
            </a:r>
            <a:endParaRPr lang="de-CH" sz="3600" baseline="-25000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467544" y="2213992"/>
            <a:ext cx="2324944" cy="671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3600" b="1" dirty="0" smtClean="0">
                <a:solidFill>
                  <a:srgbClr val="FF0000"/>
                </a:solidFill>
              </a:rPr>
              <a:t>rot</a:t>
            </a:r>
            <a:endParaRPr lang="de-CH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662880" y="4005064"/>
            <a:ext cx="2324944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3600" b="1" dirty="0" smtClean="0">
                <a:solidFill>
                  <a:srgbClr val="F5F010"/>
                </a:solidFill>
              </a:rPr>
              <a:t>gelb</a:t>
            </a:r>
            <a:endParaRPr lang="de-CH" sz="3600" b="1" baseline="-25000" dirty="0">
              <a:solidFill>
                <a:srgbClr val="F5F01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mit noch mehr Brom</a:t>
            </a:r>
            <a:endParaRPr lang="de-CH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68000"/>
            <a:ext cx="8890000" cy="9779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0" y="4680000"/>
            <a:ext cx="6853600" cy="17680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3240000"/>
            <a:ext cx="8890000" cy="9779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3240000"/>
            <a:ext cx="889000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3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68000"/>
            <a:ext cx="8890000" cy="977900"/>
          </a:xfrm>
        </p:spPr>
      </p:pic>
      <p:cxnSp>
        <p:nvCxnSpPr>
          <p:cNvPr id="6" name="Gerade Verbindung mit Pfeil 5"/>
          <p:cNvCxnSpPr/>
          <p:nvPr/>
        </p:nvCxnSpPr>
        <p:spPr>
          <a:xfrm>
            <a:off x="4572000" y="2204864"/>
            <a:ext cx="0" cy="7920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el 1"/>
          <p:cNvSpPr txBox="1">
            <a:spLocks/>
          </p:cNvSpPr>
          <p:nvPr/>
        </p:nvSpPr>
        <p:spPr>
          <a:xfrm>
            <a:off x="4355976" y="2213992"/>
            <a:ext cx="2324944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3600" dirty="0" smtClean="0"/>
              <a:t>+ </a:t>
            </a:r>
            <a:r>
              <a:rPr lang="de-CH" sz="3600" b="1" dirty="0" smtClean="0"/>
              <a:t>13</a:t>
            </a:r>
            <a:r>
              <a:rPr lang="de-CH" sz="3600" dirty="0" smtClean="0"/>
              <a:t> Br</a:t>
            </a:r>
            <a:r>
              <a:rPr lang="de-CH" sz="3600" baseline="-25000" dirty="0" smtClean="0"/>
              <a:t>2</a:t>
            </a:r>
            <a:endParaRPr lang="de-CH" sz="3600" baseline="-25000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467544" y="2213992"/>
            <a:ext cx="2324944" cy="671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3600" b="1" dirty="0" smtClean="0">
                <a:solidFill>
                  <a:srgbClr val="FF0000"/>
                </a:solidFill>
              </a:rPr>
              <a:t>rot</a:t>
            </a:r>
            <a:endParaRPr lang="de-CH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827584" y="3984538"/>
            <a:ext cx="2324944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3600" dirty="0" smtClean="0"/>
              <a:t>farblos</a:t>
            </a:r>
            <a:endParaRPr lang="de-CH" sz="3600" baseline="-25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mit extrem viel Brom</a:t>
            </a:r>
            <a:endParaRPr lang="de-CH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68000"/>
            <a:ext cx="8890000" cy="977900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3240000"/>
            <a:ext cx="8890000" cy="977900"/>
          </a:xfrm>
          <a:prstGeom prst="rect">
            <a:avLst/>
          </a:prstGeom>
        </p:spPr>
      </p:pic>
      <p:sp>
        <p:nvSpPr>
          <p:cNvPr id="13" name="Titel 1"/>
          <p:cNvSpPr txBox="1">
            <a:spLocks/>
          </p:cNvSpPr>
          <p:nvPr/>
        </p:nvSpPr>
        <p:spPr>
          <a:xfrm>
            <a:off x="323528" y="4725144"/>
            <a:ext cx="8280920" cy="1613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3200" dirty="0" smtClean="0"/>
              <a:t>Keine Reihe aus Einfach- und Doppelbindungen mehr vorhanden!</a:t>
            </a:r>
            <a:endParaRPr lang="de-CH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202105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Bildschirmpräsentation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Lycopin</vt:lpstr>
      <vt:lpstr>Die rote Farbe im Tomatensaft wird von Lycopin verursacht</vt:lpstr>
      <vt:lpstr>PowerPoint-Präsentation</vt:lpstr>
      <vt:lpstr>Bromierung von Lycopin</vt:lpstr>
      <vt:lpstr>mit mehr Brom</vt:lpstr>
      <vt:lpstr>mit noch mehr Brom</vt:lpstr>
      <vt:lpstr>mit extrem viel Brom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Lycopin</dc:title>
  <dc:creator>Konrad Weber</dc:creator>
  <cp:lastModifiedBy>Konrad Weber</cp:lastModifiedBy>
  <cp:revision>12</cp:revision>
  <dcterms:created xsi:type="dcterms:W3CDTF">2012-05-24T10:38:59Z</dcterms:created>
  <dcterms:modified xsi:type="dcterms:W3CDTF">2012-06-13T08:03:39Z</dcterms:modified>
</cp:coreProperties>
</file>