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57" r:id="rId9"/>
    <p:sldId id="267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EA3-9034-4CC4-BA2A-419CBCB7287B}" type="datetimeFigureOut">
              <a:rPr lang="de-CH" smtClean="0"/>
              <a:t>19.12.2013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488-BF38-4341-84F4-5442AF3D11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728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EA3-9034-4CC4-BA2A-419CBCB7287B}" type="datetimeFigureOut">
              <a:rPr lang="de-CH" smtClean="0"/>
              <a:t>19.12.2013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488-BF38-4341-84F4-5442AF3D11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009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EA3-9034-4CC4-BA2A-419CBCB7287B}" type="datetimeFigureOut">
              <a:rPr lang="de-CH" smtClean="0"/>
              <a:t>19.12.2013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488-BF38-4341-84F4-5442AF3D11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341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EA3-9034-4CC4-BA2A-419CBCB7287B}" type="datetimeFigureOut">
              <a:rPr lang="de-CH" smtClean="0"/>
              <a:t>19.12.2013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488-BF38-4341-84F4-5442AF3D11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039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EA3-9034-4CC4-BA2A-419CBCB7287B}" type="datetimeFigureOut">
              <a:rPr lang="de-CH" smtClean="0"/>
              <a:t>19.12.2013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488-BF38-4341-84F4-5442AF3D11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853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EA3-9034-4CC4-BA2A-419CBCB7287B}" type="datetimeFigureOut">
              <a:rPr lang="de-CH" smtClean="0"/>
              <a:t>19.12.2013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488-BF38-4341-84F4-5442AF3D11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319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EA3-9034-4CC4-BA2A-419CBCB7287B}" type="datetimeFigureOut">
              <a:rPr lang="de-CH" smtClean="0"/>
              <a:t>19.12.2013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488-BF38-4341-84F4-5442AF3D11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469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EA3-9034-4CC4-BA2A-419CBCB7287B}" type="datetimeFigureOut">
              <a:rPr lang="de-CH" smtClean="0"/>
              <a:t>19.12.2013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488-BF38-4341-84F4-5442AF3D11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204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EA3-9034-4CC4-BA2A-419CBCB7287B}" type="datetimeFigureOut">
              <a:rPr lang="de-CH" smtClean="0"/>
              <a:t>19.12.2013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488-BF38-4341-84F4-5442AF3D11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175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EA3-9034-4CC4-BA2A-419CBCB7287B}" type="datetimeFigureOut">
              <a:rPr lang="de-CH" smtClean="0"/>
              <a:t>19.12.2013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488-BF38-4341-84F4-5442AF3D11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54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EA3-9034-4CC4-BA2A-419CBCB7287B}" type="datetimeFigureOut">
              <a:rPr lang="de-CH" smtClean="0"/>
              <a:t>19.12.2013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A5488-BF38-4341-84F4-5442AF3D11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400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6EA3-9034-4CC4-BA2A-419CBCB7287B}" type="datetimeFigureOut">
              <a:rPr lang="de-CH" smtClean="0"/>
              <a:t>19.12.2013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A5488-BF38-4341-84F4-5442AF3D112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610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Katalyse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Vergleich des Reaktionsverlaufs mit einer Velotour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5313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722314"/>
          </a:xfrm>
        </p:spPr>
        <p:txBody>
          <a:bodyPr anchor="t" anchorCtr="0">
            <a:normAutofit/>
          </a:bodyPr>
          <a:lstStyle/>
          <a:p>
            <a:pPr algn="l"/>
            <a:r>
              <a:rPr lang="de-CH" sz="3200" dirty="0" smtClean="0"/>
              <a:t>Angenommen man muss mit dem Velo von Gelterkinden nach Aarau.</a:t>
            </a:r>
            <a:br>
              <a:rPr lang="de-CH" sz="3200" dirty="0" smtClean="0"/>
            </a:br>
            <a:r>
              <a:rPr lang="de-CH" sz="3200" dirty="0" smtClean="0"/>
              <a:t/>
            </a:r>
            <a:br>
              <a:rPr lang="de-CH" sz="3200" dirty="0" smtClean="0"/>
            </a:br>
            <a:endParaRPr lang="de-CH" sz="3200" dirty="0"/>
          </a:p>
        </p:txBody>
      </p:sp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260000"/>
            <a:ext cx="7371878" cy="5485064"/>
          </a:xfrm>
        </p:spPr>
      </p:pic>
    </p:spTree>
    <p:extLst>
      <p:ext uri="{BB962C8B-B14F-4D97-AF65-F5344CB8AC3E}">
        <p14:creationId xmlns:p14="http://schemas.microsoft.com/office/powerpoint/2010/main" val="25106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666530"/>
          </a:xfrm>
        </p:spPr>
        <p:txBody>
          <a:bodyPr anchor="t" anchorCtr="0">
            <a:normAutofit/>
          </a:bodyPr>
          <a:lstStyle/>
          <a:p>
            <a:pPr algn="l"/>
            <a:r>
              <a:rPr lang="de-CH" sz="3200" dirty="0" smtClean="0"/>
              <a:t/>
            </a:r>
            <a:br>
              <a:rPr lang="de-CH" sz="3200" dirty="0" smtClean="0"/>
            </a:br>
            <a:endParaRPr lang="de-CH" sz="32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8363272" cy="1570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dirty="0" smtClean="0"/>
              <a:t>Angenommen man muss mit dem Velo von Gelterkinden nach Aarau.</a:t>
            </a:r>
            <a:endParaRPr lang="de-CH" sz="32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57200" y="1282750"/>
            <a:ext cx="8363272" cy="1570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CH" sz="3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1312290"/>
            <a:ext cx="8363272" cy="1570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Man muss zuerst Energie investieren (Aufstieg), bevor man die Abfahrt hat (abgegebene Energie)</a:t>
            </a:r>
            <a:endParaRPr lang="de-CH" sz="32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2348880"/>
            <a:ext cx="8363272" cy="1570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dirty="0" smtClean="0"/>
              <a:t>So ist es auch beim Energieverlauf einer chemischen Reaktion:</a:t>
            </a:r>
            <a:endParaRPr lang="de-CH" sz="32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3501008"/>
            <a:ext cx="8363272" cy="157018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dirty="0" smtClean="0">
                <a:solidFill>
                  <a:schemeClr val="accent6">
                    <a:lumMod val="50000"/>
                  </a:schemeClr>
                </a:solidFill>
              </a:rPr>
              <a:t>Energie der Edukte, Aktivierungsenergie, abgegebene Energie, Energie der Produkte.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960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63272" cy="1426170"/>
          </a:xfrm>
        </p:spPr>
        <p:txBody>
          <a:bodyPr anchor="t" anchorCtr="0">
            <a:normAutofit/>
          </a:bodyPr>
          <a:lstStyle/>
          <a:p>
            <a:pPr algn="l"/>
            <a:r>
              <a:rPr lang="de-CH" sz="3200" dirty="0" smtClean="0"/>
              <a:t>Zuerst bergauf, dann bergab.</a:t>
            </a:r>
            <a:endParaRPr lang="de-CH" sz="3200" dirty="0"/>
          </a:p>
        </p:txBody>
      </p:sp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260000"/>
            <a:ext cx="7402704" cy="5508000"/>
          </a:xfr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57200" y="692696"/>
            <a:ext cx="8363272" cy="14261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dirty="0" smtClean="0"/>
              <a:t>Empfohlen wird die Route über die Schafmatt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7392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722314"/>
          </a:xfrm>
        </p:spPr>
        <p:txBody>
          <a:bodyPr anchor="t" anchorCtr="0">
            <a:normAutofit/>
          </a:bodyPr>
          <a:lstStyle/>
          <a:p>
            <a:pPr algn="l"/>
            <a:r>
              <a:rPr lang="de-CH" sz="3200" dirty="0" smtClean="0"/>
              <a:t>Zuerst bergauf, dann bergab.</a:t>
            </a:r>
            <a:br>
              <a:rPr lang="de-CH" sz="3200" dirty="0" smtClean="0"/>
            </a:br>
            <a:r>
              <a:rPr lang="de-CH" sz="3200" dirty="0" smtClean="0"/>
              <a:t/>
            </a:r>
            <a:br>
              <a:rPr lang="de-CH" sz="3200" dirty="0" smtClean="0"/>
            </a:br>
            <a:endParaRPr lang="de-CH" sz="3200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260000"/>
            <a:ext cx="7402702" cy="550800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57200" y="692696"/>
            <a:ext cx="8363272" cy="14261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dirty="0" smtClean="0"/>
              <a:t>Empfohlen wird die Route über die Schafmatt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90896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2722314"/>
          </a:xfrm>
        </p:spPr>
        <p:txBody>
          <a:bodyPr anchor="t" anchorCtr="0">
            <a:normAutofit/>
          </a:bodyPr>
          <a:lstStyle/>
          <a:p>
            <a:pPr algn="l"/>
            <a:r>
              <a:rPr lang="de-CH" sz="3200" dirty="0" smtClean="0"/>
              <a:t>Die Höhendifferenz vom Start bis zum Pass (415 m)</a:t>
            </a:r>
            <a:br>
              <a:rPr lang="de-CH" sz="3200" dirty="0" smtClean="0"/>
            </a:br>
            <a:r>
              <a:rPr lang="de-CH" sz="3200" dirty="0" smtClean="0"/>
              <a:t>entspricht der Aktivierungsenergie</a:t>
            </a:r>
            <a:br>
              <a:rPr lang="de-CH" sz="3200" dirty="0" smtClean="0"/>
            </a:br>
            <a:endParaRPr lang="de-CH" sz="3200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260000"/>
            <a:ext cx="7402702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2722314"/>
          </a:xfrm>
        </p:spPr>
        <p:txBody>
          <a:bodyPr anchor="t" anchorCtr="0">
            <a:normAutofit/>
          </a:bodyPr>
          <a:lstStyle/>
          <a:p>
            <a:pPr algn="l"/>
            <a:r>
              <a:rPr lang="de-CH" sz="3200" dirty="0" smtClean="0"/>
              <a:t>Je höher die ist, umso aufwändiger die Route!</a:t>
            </a:r>
            <a:br>
              <a:rPr lang="de-CH" sz="3200" dirty="0" smtClean="0"/>
            </a:br>
            <a:endParaRPr lang="de-CH" sz="3200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260000"/>
            <a:ext cx="7402702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48524"/>
            <a:ext cx="5904656" cy="5492844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2722314"/>
          </a:xfrm>
        </p:spPr>
        <p:txBody>
          <a:bodyPr anchor="t" anchorCtr="0">
            <a:normAutofit/>
          </a:bodyPr>
          <a:lstStyle/>
          <a:p>
            <a:pPr algn="l"/>
            <a:r>
              <a:rPr lang="de-CH" sz="3200" dirty="0" smtClean="0"/>
              <a:t>Eine Alternative führt zwar über zwei Pässe, man </a:t>
            </a:r>
            <a:br>
              <a:rPr lang="de-CH" sz="3200" dirty="0" smtClean="0"/>
            </a:br>
            <a:r>
              <a:rPr lang="de-CH" sz="3200" dirty="0" smtClean="0"/>
              <a:t>muss jedoch weniger hoch hinauf steigen.</a:t>
            </a:r>
            <a:br>
              <a:rPr lang="de-CH" sz="3200" dirty="0" smtClean="0"/>
            </a:b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37124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48524"/>
            <a:ext cx="5904656" cy="5492844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2722314"/>
          </a:xfrm>
        </p:spPr>
        <p:txBody>
          <a:bodyPr anchor="t" anchorCtr="0">
            <a:normAutofit/>
          </a:bodyPr>
          <a:lstStyle/>
          <a:p>
            <a:pPr algn="l"/>
            <a:r>
              <a:rPr lang="de-CH" sz="3200" dirty="0" smtClean="0"/>
              <a:t>So ist es auch mit Katalyse-Reaktionen: Es muss ein weniger hoher Energiezustand erbracht werden:</a:t>
            </a:r>
            <a:br>
              <a:rPr lang="de-CH" sz="3200" dirty="0" smtClean="0"/>
            </a:br>
            <a:endParaRPr lang="de-CH" sz="32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164288" y="1484784"/>
            <a:ext cx="1979712" cy="54726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200" dirty="0" smtClean="0"/>
              <a:t>Die </a:t>
            </a:r>
            <a:r>
              <a:rPr lang="de-CH" sz="3200" dirty="0" err="1" smtClean="0"/>
              <a:t>Reak</a:t>
            </a:r>
            <a:r>
              <a:rPr lang="de-CH" sz="3200" dirty="0" smtClean="0"/>
              <a:t>-</a:t>
            </a:r>
          </a:p>
          <a:p>
            <a:pPr algn="l"/>
            <a:r>
              <a:rPr lang="de-CH" sz="3200" dirty="0" err="1" smtClean="0"/>
              <a:t>tion</a:t>
            </a:r>
            <a:r>
              <a:rPr lang="de-CH" sz="3200" dirty="0" smtClean="0"/>
              <a:t> kann leichter</a:t>
            </a:r>
          </a:p>
          <a:p>
            <a:pPr algn="l"/>
            <a:r>
              <a:rPr lang="de-CH" sz="3200" dirty="0"/>
              <a:t>a</a:t>
            </a:r>
            <a:r>
              <a:rPr lang="de-CH" sz="3200" dirty="0" smtClean="0"/>
              <a:t>blaufen</a:t>
            </a:r>
          </a:p>
          <a:p>
            <a:pPr algn="l"/>
            <a:r>
              <a:rPr lang="de-CH" sz="3200" dirty="0"/>
              <a:t>u</a:t>
            </a:r>
            <a:r>
              <a:rPr lang="de-CH" sz="3200" dirty="0" smtClean="0"/>
              <a:t>nd ist</a:t>
            </a:r>
          </a:p>
          <a:p>
            <a:pPr algn="l"/>
            <a:r>
              <a:rPr lang="de-CH" sz="3200" dirty="0" smtClean="0"/>
              <a:t>somit </a:t>
            </a:r>
          </a:p>
          <a:p>
            <a:pPr algn="l"/>
            <a:r>
              <a:rPr lang="de-CH" sz="3200" dirty="0" smtClean="0"/>
              <a:t>schneller.</a:t>
            </a:r>
            <a:br>
              <a:rPr lang="de-CH" sz="3200" dirty="0" smtClean="0"/>
            </a:b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9503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Bildschirmpräsentation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Katalyse</vt:lpstr>
      <vt:lpstr>Angenommen man muss mit dem Velo von Gelterkinden nach Aarau.  </vt:lpstr>
      <vt:lpstr> </vt:lpstr>
      <vt:lpstr>Zuerst bergauf, dann bergab.</vt:lpstr>
      <vt:lpstr>Zuerst bergauf, dann bergab.  </vt:lpstr>
      <vt:lpstr>Die Höhendifferenz vom Start bis zum Pass (415 m) entspricht der Aktivierungsenergie </vt:lpstr>
      <vt:lpstr>Je höher die ist, umso aufwändiger die Route! </vt:lpstr>
      <vt:lpstr>Eine Alternative führt zwar über zwei Pässe, man  muss jedoch weniger hoch hinauf steigen. </vt:lpstr>
      <vt:lpstr>So ist es auch mit Katalyse-Reaktionen: Es muss ein weniger hoher Energiezustand erbracht werden: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Katalyse</dc:title>
  <dc:creator>K.Weber</dc:creator>
  <cp:lastModifiedBy>K.Weber</cp:lastModifiedBy>
  <cp:revision>3</cp:revision>
  <dcterms:created xsi:type="dcterms:W3CDTF">2013-12-19T13:34:02Z</dcterms:created>
  <dcterms:modified xsi:type="dcterms:W3CDTF">2013-12-19T13:56:09Z</dcterms:modified>
</cp:coreProperties>
</file>