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9" r:id="rId9"/>
    <p:sldId id="270" r:id="rId10"/>
    <p:sldId id="269" r:id="rId11"/>
    <p:sldId id="265" r:id="rId12"/>
    <p:sldId id="271" r:id="rId13"/>
    <p:sldId id="284" r:id="rId14"/>
    <p:sldId id="266" r:id="rId15"/>
    <p:sldId id="262" r:id="rId16"/>
    <p:sldId id="263" r:id="rId17"/>
    <p:sldId id="267" r:id="rId18"/>
    <p:sldId id="272" r:id="rId19"/>
    <p:sldId id="280" r:id="rId20"/>
    <p:sldId id="273" r:id="rId21"/>
    <p:sldId id="281" r:id="rId22"/>
    <p:sldId id="282" r:id="rId23"/>
    <p:sldId id="275" r:id="rId24"/>
    <p:sldId id="285" r:id="rId25"/>
    <p:sldId id="286" r:id="rId26"/>
    <p:sldId id="287" r:id="rId27"/>
    <p:sldId id="283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9" r:id="rId37"/>
    <p:sldId id="302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8" r:id="rId49"/>
    <p:sldId id="315" r:id="rId50"/>
    <p:sldId id="316" r:id="rId51"/>
    <p:sldId id="317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1" r:id="rId83"/>
    <p:sldId id="352" r:id="rId84"/>
    <p:sldId id="353" r:id="rId85"/>
    <p:sldId id="356" r:id="rId86"/>
    <p:sldId id="357" r:id="rId87"/>
    <p:sldId id="354" r:id="rId88"/>
    <p:sldId id="355" r:id="rId89"/>
    <p:sldId id="358" r:id="rId90"/>
    <p:sldId id="298" r:id="rId91"/>
    <p:sldId id="350" r:id="rId92"/>
    <p:sldId id="359" r:id="rId93"/>
    <p:sldId id="360" r:id="rId94"/>
    <p:sldId id="301" r:id="rId95"/>
    <p:sldId id="300" r:id="rId9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>
        <p:scale>
          <a:sx n="80" d="100"/>
          <a:sy n="80" d="100"/>
        </p:scale>
        <p:origin x="-228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125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967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922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793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900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743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9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330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848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854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93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87707-EF5C-4567-BEE1-F545C1C00325}" type="datetimeFigureOut">
              <a:rPr lang="de-CH" smtClean="0"/>
              <a:pPr/>
              <a:t>29.06.2012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3F869-0B64-4D72-8325-0F599B3F5D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008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/>
          <a:lstStyle/>
          <a:p>
            <a:r>
              <a:rPr lang="de-CH" dirty="0" smtClean="0"/>
              <a:t>Die Häufigkeit der Elemente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3356992"/>
            <a:ext cx="7560840" cy="2952328"/>
          </a:xfrm>
        </p:spPr>
        <p:txBody>
          <a:bodyPr>
            <a:normAutofit/>
          </a:bodyPr>
          <a:lstStyle/>
          <a:p>
            <a:r>
              <a:rPr lang="de-CH" dirty="0" smtClean="0">
                <a:solidFill>
                  <a:schemeClr val="tx1"/>
                </a:solidFill>
              </a:rPr>
              <a:t>Wenn die Elemente der Erdkruste nicht durcheinander, sondern sortiert vorkommen würden, würden sie folgende Gebiete bedecken können.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Silicium kommt zu 25.8 % vor </a:t>
            </a:r>
            <a:r>
              <a:rPr lang="de-CH" sz="2200" dirty="0" smtClean="0"/>
              <a:t>(Nordamerika und der Atlantik umfassen 25.8 % der Erdoberfläche)</a:t>
            </a:r>
            <a:endParaRPr lang="de-CH" sz="2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/>
          </a:bodyPr>
          <a:lstStyle/>
          <a:p>
            <a:r>
              <a:rPr lang="de-CH" dirty="0" smtClean="0"/>
              <a:t>Sauerstoff kommt zu 49.4 % vor </a:t>
            </a:r>
            <a:r>
              <a:rPr lang="de-CH" sz="2200" dirty="0" smtClean="0"/>
              <a:t>(Pazifischer und Indischer Ozean umfassen 49.4 % der Erdoberfläche)</a:t>
            </a:r>
            <a:endParaRPr lang="de-CH" sz="2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0932"/>
            <a:ext cx="8229600" cy="1939916"/>
          </a:xfrm>
        </p:spPr>
        <p:txBody>
          <a:bodyPr>
            <a:normAutofit/>
          </a:bodyPr>
          <a:lstStyle/>
          <a:p>
            <a:r>
              <a:rPr lang="de-CH" dirty="0" smtClean="0"/>
              <a:t>Zusammen gibt es mit diesen </a:t>
            </a:r>
            <a:br>
              <a:rPr lang="de-CH" dirty="0" smtClean="0"/>
            </a:br>
            <a:r>
              <a:rPr lang="de-CH" dirty="0" smtClean="0"/>
              <a:t>neun Elementen schon 99.2 %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8005"/>
          </a:xfrm>
        </p:spPr>
      </p:pic>
    </p:spTree>
    <p:extLst>
      <p:ext uri="{BB962C8B-B14F-4D97-AF65-F5344CB8AC3E}">
        <p14:creationId xmlns:p14="http://schemas.microsoft.com/office/powerpoint/2010/main" val="17867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  <p:sp>
        <p:nvSpPr>
          <p:cNvPr id="6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  <p:sp>
        <p:nvSpPr>
          <p:cNvPr id="7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60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  <p:sp>
        <p:nvSpPr>
          <p:cNvPr id="6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Eisen, Calcium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  <p:sp>
        <p:nvSpPr>
          <p:cNvPr id="6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Eisen, Calcium, Natrium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Eisen, Calcium, Natrium,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Kalium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  <p:sp>
        <p:nvSpPr>
          <p:cNvPr id="7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Eisen, Calcium, Natrium,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Kalium, Magnesium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13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Die Gesamte Erdoberfläche entspricht 100 %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1872000"/>
            <a:ext cx="9143124" cy="4983646"/>
          </a:xfrm>
        </p:spPr>
      </p:pic>
    </p:spTree>
    <p:extLst>
      <p:ext uri="{BB962C8B-B14F-4D97-AF65-F5344CB8AC3E}">
        <p14:creationId xmlns:p14="http://schemas.microsoft.com/office/powerpoint/2010/main" val="269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 noGrp="1"/>
          </p:cNvSpPr>
          <p:nvPr>
            <p:ph type="title"/>
          </p:nvPr>
        </p:nvSpPr>
        <p:spPr>
          <a:xfrm>
            <a:off x="417192" y="116632"/>
            <a:ext cx="8069283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nämlich: Aluminium, Eisen, Calcium, Natrium,</a:t>
            </a:r>
            <a:b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CH" sz="3200" dirty="0" smtClean="0"/>
              <a:t>                Kalium, Magnesium, Wasserstoff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467544" y="0"/>
            <a:ext cx="8069283" cy="2204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CH" sz="3200" dirty="0" smtClean="0"/>
              <a:t>nämlich: Aluminium, Eisen, Calcium, Natrium,</a:t>
            </a:r>
            <a:br>
              <a:rPr lang="de-CH" sz="3200" dirty="0" smtClean="0"/>
            </a:br>
            <a:r>
              <a:rPr lang="de-CH" sz="3200" dirty="0" smtClean="0"/>
              <a:t>                Kalium, Magnesium, Wasserstoff,</a:t>
            </a:r>
          </a:p>
          <a:p>
            <a:pPr algn="l">
              <a:defRPr/>
            </a:pPr>
            <a:r>
              <a:rPr lang="de-CH" sz="3200" dirty="0" smtClean="0"/>
              <a:t>                Silicium</a:t>
            </a:r>
            <a:endParaRPr lang="de-CH" sz="3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24881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67544" y="0"/>
            <a:ext cx="8069283" cy="2204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CH" sz="3200" dirty="0" smtClean="0"/>
              <a:t>nämlich: Aluminium, Eisen, Calcium, Natrium,</a:t>
            </a:r>
            <a:br>
              <a:rPr lang="de-CH" sz="3200" dirty="0" smtClean="0"/>
            </a:br>
            <a:r>
              <a:rPr lang="de-CH" sz="3200" dirty="0" smtClean="0"/>
              <a:t>                Kalium, Magnesium, Wasserstoff,</a:t>
            </a:r>
          </a:p>
          <a:p>
            <a:pPr algn="l">
              <a:defRPr/>
            </a:pPr>
            <a:r>
              <a:rPr lang="de-CH" sz="3200" dirty="0" smtClean="0"/>
              <a:t>                Silicium und Sauerstoff</a:t>
            </a:r>
            <a:endParaRPr lang="de-CH" sz="32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11216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229" y="-171400"/>
            <a:ext cx="8229600" cy="1556792"/>
          </a:xfrm>
        </p:spPr>
        <p:txBody>
          <a:bodyPr/>
          <a:lstStyle/>
          <a:p>
            <a:r>
              <a:rPr lang="de-CH" dirty="0" smtClean="0"/>
              <a:t>Die restlichen 0.8 % machen die übrigen 108 Elemente aus.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9165780" cy="59620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229" y="-171400"/>
            <a:ext cx="8229600" cy="1556792"/>
          </a:xfrm>
        </p:spPr>
        <p:txBody>
          <a:bodyPr/>
          <a:lstStyle/>
          <a:p>
            <a:r>
              <a:rPr lang="de-CH" dirty="0" smtClean="0"/>
              <a:t>Die restlichen 3 % machen die übrigen 102 Elemente aus.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52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Kohlenstoff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:      C k</a:t>
            </a:r>
            <a:r>
              <a:rPr kumimoji="0" lang="de-CH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0.09 % vor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(Frankreich umfasst 0.09 %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21994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0111E-6 L 0.03889 0.513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Kohlenstoff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:      C k</a:t>
            </a:r>
            <a:r>
              <a:rPr kumimoji="0" lang="de-CH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0.09 % vor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(Frankreich umfasst 0.09 %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656"/>
            <a:ext cx="9139595" cy="5705980"/>
          </a:xfrm>
        </p:spPr>
      </p:pic>
    </p:spTree>
    <p:extLst>
      <p:ext uri="{BB962C8B-B14F-4D97-AF65-F5344CB8AC3E}">
        <p14:creationId xmlns:p14="http://schemas.microsoft.com/office/powerpoint/2010/main" val="391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Kupfer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:             </a:t>
            </a:r>
            <a:r>
              <a:rPr lang="de-CH" sz="3600" dirty="0" err="1" smtClean="0">
                <a:latin typeface="+mj-lt"/>
                <a:ea typeface="+mj-ea"/>
                <a:cs typeface="+mj-cs"/>
              </a:rPr>
              <a:t>Cu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 k</a:t>
            </a:r>
            <a:r>
              <a:rPr kumimoji="0" lang="de-CH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0.01 % vor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(Bayern umfasst 0.01 %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39595" cy="5705980"/>
          </a:xfrm>
        </p:spPr>
      </p:pic>
    </p:spTree>
    <p:extLst>
      <p:ext uri="{BB962C8B-B14F-4D97-AF65-F5344CB8AC3E}">
        <p14:creationId xmlns:p14="http://schemas.microsoft.com/office/powerpoint/2010/main" val="40220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Uran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     </a:t>
            </a:r>
            <a:r>
              <a:rPr lang="de-CH" sz="3900" dirty="0" smtClean="0">
                <a:latin typeface="+mj-lt"/>
                <a:ea typeface="+mj-ea"/>
                <a:cs typeface="+mj-cs"/>
              </a:rPr>
              <a:t>:            U k</a:t>
            </a:r>
            <a:r>
              <a:rPr kumimoji="0" lang="de-CH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0.000’3 % vor</a:t>
            </a:r>
            <a:br>
              <a:rPr kumimoji="0" lang="de-CH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(Der Kanton Zürich</a:t>
            </a:r>
            <a:r>
              <a:rPr kumimoji="0" lang="de-CH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umfasst 0.000’3 %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39595" cy="5705980"/>
          </a:xfrm>
        </p:spPr>
      </p:pic>
    </p:spTree>
    <p:extLst>
      <p:ext uri="{BB962C8B-B14F-4D97-AF65-F5344CB8AC3E}">
        <p14:creationId xmlns:p14="http://schemas.microsoft.com/office/powerpoint/2010/main" val="92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Silber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       </a:t>
            </a:r>
            <a:r>
              <a:rPr lang="de-CH" sz="3900" dirty="0" smtClean="0">
                <a:latin typeface="+mj-lt"/>
                <a:ea typeface="+mj-ea"/>
                <a:cs typeface="+mj-cs"/>
              </a:rPr>
              <a:t>:       </a:t>
            </a:r>
            <a:r>
              <a:rPr lang="de-CH" sz="3900" dirty="0" err="1" smtClean="0">
                <a:latin typeface="+mj-lt"/>
                <a:ea typeface="+mj-ea"/>
                <a:cs typeface="+mj-cs"/>
              </a:rPr>
              <a:t>Ag</a:t>
            </a:r>
            <a:r>
              <a:rPr lang="de-CH" sz="3900" dirty="0" smtClean="0">
                <a:latin typeface="+mj-lt"/>
                <a:ea typeface="+mj-ea"/>
                <a:cs typeface="+mj-cs"/>
              </a:rPr>
              <a:t> k</a:t>
            </a:r>
            <a:r>
              <a:rPr kumimoji="0" lang="de-CH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0.000’05 % vor</a:t>
            </a:r>
            <a:br>
              <a:rPr kumimoji="0" lang="de-CH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(Der Kanton Zug</a:t>
            </a:r>
            <a:r>
              <a:rPr kumimoji="0" lang="de-CH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umfasst 0.000’05 %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39595" cy="5705980"/>
          </a:xfrm>
        </p:spPr>
      </p:pic>
    </p:spTree>
    <p:extLst>
      <p:ext uri="{BB962C8B-B14F-4D97-AF65-F5344CB8AC3E}">
        <p14:creationId xmlns:p14="http://schemas.microsoft.com/office/powerpoint/2010/main" val="92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Aluminium kommt zu 7.57 % vor </a:t>
            </a:r>
            <a:r>
              <a:rPr lang="de-CH" sz="2200" dirty="0" smtClean="0"/>
              <a:t>(Afrika und Australien umfassen 7.57 % der Erdoberfläche)</a:t>
            </a:r>
            <a:endParaRPr lang="de-CH" sz="2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7053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Gold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: Au k</a:t>
            </a:r>
            <a:r>
              <a:rPr kumimoji="0" lang="de-CH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0.000’000’05 % vor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de-CH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Bettingen</a:t>
            </a: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umfasst 0.000’000’05 %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39595" cy="5705980"/>
          </a:xfrm>
        </p:spPr>
      </p:pic>
    </p:spTree>
    <p:extLst>
      <p:ext uri="{BB962C8B-B14F-4D97-AF65-F5344CB8AC3E}">
        <p14:creationId xmlns:p14="http://schemas.microsoft.com/office/powerpoint/2010/main" val="92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8844E-6 L 0.30747 -0.094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65230"/>
          </a:xfrm>
        </p:spPr>
      </p:pic>
    </p:spTree>
    <p:extLst>
      <p:ext uri="{BB962C8B-B14F-4D97-AF65-F5344CB8AC3E}">
        <p14:creationId xmlns:p14="http://schemas.microsoft.com/office/powerpoint/2010/main" val="20202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9778E-7 L 0.38594 -0.095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4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7727664"/>
          </a:xfrm>
        </p:spPr>
      </p:pic>
    </p:spTree>
    <p:extLst>
      <p:ext uri="{BB962C8B-B14F-4D97-AF65-F5344CB8AC3E}">
        <p14:creationId xmlns:p14="http://schemas.microsoft.com/office/powerpoint/2010/main" val="37071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71785E-6 L 0.21475 0.188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9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" y="-1078992"/>
            <a:ext cx="9144000" cy="7936992"/>
          </a:xfrm>
        </p:spPr>
      </p:pic>
    </p:spTree>
    <p:extLst>
      <p:ext uri="{BB962C8B-B14F-4D97-AF65-F5344CB8AC3E}">
        <p14:creationId xmlns:p14="http://schemas.microsoft.com/office/powerpoint/2010/main" val="2674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3201E-6 L -0.08524 -0.477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23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9396"/>
          </a:xfrm>
        </p:spPr>
      </p:pic>
    </p:spTree>
    <p:extLst>
      <p:ext uri="{BB962C8B-B14F-4D97-AF65-F5344CB8AC3E}">
        <p14:creationId xmlns:p14="http://schemas.microsoft.com/office/powerpoint/2010/main" val="9671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93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8"/>
            <a:ext cx="4893833" cy="1048617"/>
          </a:xfrm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Darunter Astat</a:t>
            </a:r>
            <a:endParaRPr lang="de-CH" sz="3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331641" y="0"/>
            <a:ext cx="7812360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:           </a:t>
            </a:r>
            <a:r>
              <a:rPr lang="de-CH" sz="3600" dirty="0" err="1" smtClean="0">
                <a:latin typeface="+mj-lt"/>
                <a:ea typeface="+mj-ea"/>
                <a:cs typeface="+mj-cs"/>
              </a:rPr>
              <a:t>At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 k</a:t>
            </a:r>
            <a:r>
              <a:rPr kumimoji="0" lang="de-CH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ommt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zu 3 · 10</a:t>
            </a:r>
            <a:r>
              <a:rPr kumimoji="0" lang="de-CH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-24 </a:t>
            </a:r>
            <a:r>
              <a:rPr kumimoji="0" lang="de-CH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% vor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(0.000’000’000’000’000’000’000’003 % der Erdoberfläche)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322514"/>
            <a:ext cx="8748464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 smtClean="0">
                <a:latin typeface="+mj-lt"/>
                <a:ea typeface="+mj-ea"/>
                <a:cs typeface="+mj-cs"/>
              </a:rPr>
              <a:t>   </a:t>
            </a:r>
            <a:r>
              <a:rPr lang="de-CH" sz="3600" dirty="0" smtClean="0">
                <a:latin typeface="+mj-lt"/>
                <a:ea typeface="+mj-ea"/>
                <a:cs typeface="+mj-cs"/>
              </a:rPr>
              <a:t>           </a:t>
            </a:r>
            <a: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C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(das sind 0.000’001</a:t>
            </a:r>
            <a:r>
              <a:rPr kumimoji="0" lang="de-CH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mm</a:t>
            </a:r>
            <a:r>
              <a:rPr kumimoji="0" lang="de-CH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de-CH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also ein Sechszehn-Millionstel eines Häuschens</a:t>
            </a:r>
            <a:r>
              <a:rPr kumimoji="0" lang="de-CH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806449" y="2924944"/>
            <a:ext cx="862741" cy="1048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71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1" y="0"/>
            <a:ext cx="6740957" cy="687994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9"/>
            <a:ext cx="6910057" cy="7605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Die übrigen Elemente entsprechen: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9012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3801" y="4119"/>
            <a:ext cx="6910057" cy="7605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de-CH" sz="3600" dirty="0" smtClean="0"/>
              <a:t>Die übrigen Elemente entsprechen:</a:t>
            </a:r>
            <a:endParaRPr lang="de-CH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</a:t>
            </a:r>
          </a:p>
          <a:p>
            <a:r>
              <a:rPr lang="de-CH" sz="3200" b="1" dirty="0" smtClean="0"/>
              <a:t>Fluor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 Norditaliens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33452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N</a:t>
            </a:r>
          </a:p>
          <a:p>
            <a:r>
              <a:rPr lang="de-CH" sz="3200" b="1" dirty="0" smtClean="0"/>
              <a:t>Stickstoff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Süditaliens </a:t>
            </a:r>
            <a:endParaRPr lang="de-CH" sz="32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656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P</a:t>
            </a:r>
          </a:p>
          <a:p>
            <a:r>
              <a:rPr lang="de-CH" sz="3200" b="1" dirty="0" smtClean="0"/>
              <a:t>Phosphor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0.09 %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 </a:t>
            </a:r>
          </a:p>
          <a:p>
            <a:r>
              <a:rPr lang="de-CH" sz="3200" dirty="0" smtClean="0"/>
              <a:t>Spaniens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Eisen kommt zu 4.7 % vor </a:t>
            </a:r>
            <a:br>
              <a:rPr lang="de-CH" dirty="0" smtClean="0"/>
            </a:br>
            <a:r>
              <a:rPr lang="de-CH" sz="2200" dirty="0" smtClean="0"/>
              <a:t>(Süd-, Ost- und Südostasien umfassen 4.7 % der Erdoberfläche)</a:t>
            </a:r>
            <a:endParaRPr lang="de-CH" sz="2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</a:t>
            </a:r>
          </a:p>
          <a:p>
            <a:r>
              <a:rPr lang="de-CH" sz="3200" b="1" dirty="0" smtClean="0"/>
              <a:t>Schwefel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0.05 %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err="1" smtClean="0"/>
              <a:t>Grossbritan</a:t>
            </a:r>
            <a:r>
              <a:rPr lang="de-CH" sz="3200" dirty="0" smtClean="0"/>
              <a:t>-</a:t>
            </a:r>
          </a:p>
          <a:p>
            <a:r>
              <a:rPr lang="de-CH" sz="3200" dirty="0" err="1" smtClean="0"/>
              <a:t>niens</a:t>
            </a:r>
            <a:r>
              <a:rPr lang="de-CH" sz="3200" dirty="0" smtClean="0"/>
              <a:t>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Cl</a:t>
            </a:r>
          </a:p>
          <a:p>
            <a:r>
              <a:rPr lang="de-CH" sz="3200" b="1" dirty="0" smtClean="0"/>
              <a:t>Chlor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0.19 %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Osteuropas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Ti</a:t>
            </a:r>
            <a:endParaRPr lang="de-CH" sz="3200" b="1" dirty="0" smtClean="0"/>
          </a:p>
          <a:p>
            <a:r>
              <a:rPr lang="de-CH" sz="3200" b="1" dirty="0" smtClean="0"/>
              <a:t>Titan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0.41 %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Norwegens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V</a:t>
            </a:r>
          </a:p>
          <a:p>
            <a:r>
              <a:rPr lang="de-CH" sz="3200" b="1" dirty="0" smtClean="0"/>
              <a:t>Vanadium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 </a:t>
            </a:r>
          </a:p>
          <a:p>
            <a:r>
              <a:rPr lang="de-CH" sz="3200" dirty="0" smtClean="0"/>
              <a:t>Dänemarks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Mn</a:t>
            </a:r>
            <a:endParaRPr lang="de-CH" sz="3200" b="1" dirty="0" smtClean="0"/>
          </a:p>
          <a:p>
            <a:r>
              <a:rPr lang="de-CH" sz="3200" b="1" dirty="0" smtClean="0"/>
              <a:t>Mangan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0.09 %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Schwedens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Rb</a:t>
            </a:r>
            <a:endParaRPr lang="de-CH" sz="3200" b="1" dirty="0" smtClean="0"/>
          </a:p>
          <a:p>
            <a:r>
              <a:rPr lang="de-CH" sz="3200" b="1" dirty="0" smtClean="0"/>
              <a:t>Rubidium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Nord-Finnlands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Ba</a:t>
            </a:r>
            <a:endParaRPr lang="de-CH" sz="3200" b="1" dirty="0" smtClean="0"/>
          </a:p>
          <a:p>
            <a:r>
              <a:rPr lang="de-CH" sz="3200" b="1" dirty="0" smtClean="0"/>
              <a:t>Barium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Süd-Finnlands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Zr</a:t>
            </a:r>
            <a:endParaRPr lang="de-CH" sz="3200" b="1" dirty="0"/>
          </a:p>
          <a:p>
            <a:r>
              <a:rPr lang="de-CH" sz="3200" b="1" dirty="0" smtClean="0"/>
              <a:t>Zirkonium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0.02 %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Islands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Zn</a:t>
            </a:r>
            <a:endParaRPr lang="de-CH" sz="3200" b="1" dirty="0"/>
          </a:p>
          <a:p>
            <a:r>
              <a:rPr lang="de-CH" sz="3200" b="1" dirty="0" smtClean="0"/>
              <a:t>Zink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Portugals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Pb</a:t>
            </a:r>
            <a:endParaRPr lang="de-CH" sz="3200" b="1" dirty="0" smtClean="0"/>
          </a:p>
          <a:p>
            <a:r>
              <a:rPr lang="de-CH" sz="3200" b="1" dirty="0" smtClean="0"/>
              <a:t>Blei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Zyperns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Calcium kommt zu 3.39 % vor </a:t>
            </a:r>
            <a:br>
              <a:rPr lang="de-CH" dirty="0" smtClean="0"/>
            </a:br>
            <a:r>
              <a:rPr lang="de-CH" sz="2200" dirty="0" smtClean="0"/>
              <a:t>(Südamerika umfasst 3.39 % der Erdoberfläche)</a:t>
            </a:r>
            <a:endParaRPr lang="de-CH" sz="2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Nb</a:t>
            </a:r>
            <a:endParaRPr lang="de-CH" sz="3200" b="1" dirty="0" smtClean="0"/>
          </a:p>
          <a:p>
            <a:r>
              <a:rPr lang="de-CH" sz="3200" b="1" dirty="0" smtClean="0"/>
              <a:t>Niob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0.002 %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Kretas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Ta</a:t>
            </a:r>
            <a:endParaRPr lang="de-CH" sz="3200" b="1" dirty="0" smtClean="0"/>
          </a:p>
          <a:p>
            <a:r>
              <a:rPr lang="de-CH" sz="3200" b="1" dirty="0" smtClean="0"/>
              <a:t>Tantal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0.0008 %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Mallorcas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Li</a:t>
            </a:r>
          </a:p>
          <a:p>
            <a:r>
              <a:rPr lang="de-CH" sz="3200" b="1" dirty="0" smtClean="0"/>
              <a:t>Lithium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0.006 %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der Niederlande </a:t>
            </a:r>
            <a:endParaRPr lang="de-CH" sz="3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Y</a:t>
            </a:r>
          </a:p>
          <a:p>
            <a:r>
              <a:rPr lang="de-CH" sz="3200" b="1" dirty="0" smtClean="0"/>
              <a:t>Yttrium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Flanderns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Ga</a:t>
            </a:r>
            <a:endParaRPr lang="de-CH" sz="3200" b="1" dirty="0" smtClean="0"/>
          </a:p>
          <a:p>
            <a:r>
              <a:rPr lang="de-CH" sz="3200" b="1" dirty="0" smtClean="0"/>
              <a:t>Gallium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Walloniens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Ge</a:t>
            </a:r>
            <a:endParaRPr lang="de-CH" sz="3200" b="1" dirty="0" smtClean="0"/>
          </a:p>
          <a:p>
            <a:r>
              <a:rPr lang="de-CH" sz="3200" b="1" dirty="0" smtClean="0"/>
              <a:t>Germanium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0.0006 %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 des Saarlandes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Nd</a:t>
            </a:r>
            <a:endParaRPr lang="de-CH" sz="3200" b="1" dirty="0" smtClean="0"/>
          </a:p>
          <a:p>
            <a:r>
              <a:rPr lang="de-CH" sz="3200" b="1" dirty="0" smtClean="0"/>
              <a:t>Neodym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0.002 %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Der Pfalz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W</a:t>
            </a:r>
          </a:p>
          <a:p>
            <a:r>
              <a:rPr lang="de-CH" sz="3200" b="1" dirty="0" smtClean="0"/>
              <a:t>Wolfram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0.006 %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Nordrhein-</a:t>
            </a:r>
          </a:p>
          <a:p>
            <a:r>
              <a:rPr lang="de-CH" sz="3200" dirty="0" smtClean="0"/>
              <a:t>Westfalens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Sr</a:t>
            </a:r>
            <a:endParaRPr lang="de-CH" sz="3200" b="1" dirty="0" smtClean="0"/>
          </a:p>
          <a:p>
            <a:r>
              <a:rPr lang="de-CH" sz="3200" b="1" dirty="0" smtClean="0"/>
              <a:t>Strontium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Nieder-sachsens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Co</a:t>
            </a:r>
          </a:p>
          <a:p>
            <a:r>
              <a:rPr lang="de-CH" sz="3200" b="1" dirty="0" err="1" smtClean="0"/>
              <a:t>Cobalt</a:t>
            </a:r>
            <a:endParaRPr lang="de-CH" sz="3200" b="1" dirty="0" smtClean="0"/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0.004 %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Hessens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3985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Natrium kommt zu 2.64 % vor </a:t>
            </a:r>
            <a:br>
              <a:rPr lang="de-CH" dirty="0" smtClean="0"/>
            </a:br>
            <a:r>
              <a:rPr lang="de-CH" sz="2200" dirty="0" smtClean="0"/>
              <a:t>(Sibirien umfasst 2.64 % der Erdoberfläche)</a:t>
            </a:r>
            <a:endParaRPr lang="de-CH" sz="2200" dirty="0"/>
          </a:p>
        </p:txBody>
      </p:sp>
      <p:pic>
        <p:nvPicPr>
          <p:cNvPr id="8" name="Inhaltsplatzhalter 7" descr="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72000"/>
            <a:ext cx="9154058" cy="4989606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Mo</a:t>
            </a:r>
          </a:p>
          <a:p>
            <a:r>
              <a:rPr lang="de-CH" sz="3200" b="1" dirty="0" smtClean="0"/>
              <a:t>Molybdän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Südbadens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5922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Ce</a:t>
            </a:r>
            <a:endParaRPr lang="de-CH" sz="3200" b="1" dirty="0" smtClean="0"/>
          </a:p>
          <a:p>
            <a:r>
              <a:rPr lang="de-CH" sz="3200" b="1" dirty="0" smtClean="0"/>
              <a:t>Cer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0.004 %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</a:t>
            </a:r>
          </a:p>
          <a:p>
            <a:r>
              <a:rPr lang="de-CH" sz="3200" dirty="0" smtClean="0"/>
              <a:t>der Fläche</a:t>
            </a:r>
          </a:p>
          <a:p>
            <a:r>
              <a:rPr lang="de-CH" sz="3100" dirty="0"/>
              <a:t>d</a:t>
            </a:r>
            <a:r>
              <a:rPr lang="de-CH" sz="3100" dirty="0" smtClean="0"/>
              <a:t>es restlichen Baden-Württemberg</a:t>
            </a:r>
            <a:endParaRPr lang="de-CH" sz="31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44827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Cr</a:t>
            </a:r>
            <a:endParaRPr lang="de-CH" sz="3200" b="1" dirty="0" smtClean="0"/>
          </a:p>
          <a:p>
            <a:r>
              <a:rPr lang="de-CH" sz="3200" b="1" dirty="0" smtClean="0"/>
              <a:t>Chrom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0.02 %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100" dirty="0" smtClean="0"/>
              <a:t>des restlichen</a:t>
            </a:r>
          </a:p>
          <a:p>
            <a:r>
              <a:rPr lang="de-CH" sz="3200" dirty="0" smtClean="0"/>
              <a:t>Deutschlands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Cs</a:t>
            </a:r>
            <a:endParaRPr lang="de-CH" sz="3200" b="1" dirty="0" smtClean="0"/>
          </a:p>
          <a:p>
            <a:r>
              <a:rPr lang="de-CH" sz="3200" b="1" dirty="0" err="1" smtClean="0"/>
              <a:t>Caesium</a:t>
            </a:r>
            <a:endParaRPr lang="de-CH" sz="3200" b="1" dirty="0" smtClean="0"/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0.0006 %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Vorarlbergs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Sn</a:t>
            </a:r>
            <a:endParaRPr lang="de-CH" sz="3200" b="1" dirty="0" smtClean="0"/>
          </a:p>
          <a:p>
            <a:r>
              <a:rPr lang="de-CH" sz="3200" b="1" dirty="0" smtClean="0"/>
              <a:t>Zinn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0.003 %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Tirols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La</a:t>
            </a:r>
          </a:p>
          <a:p>
            <a:r>
              <a:rPr lang="de-CH" sz="3200" b="1" dirty="0" smtClean="0"/>
              <a:t>Lanthan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0.002 %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200" dirty="0" smtClean="0"/>
              <a:t>Kärntens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52736"/>
            <a:ext cx="244827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Ni</a:t>
            </a:r>
            <a:endParaRPr lang="de-CH" sz="3200" b="1" dirty="0" smtClean="0"/>
          </a:p>
          <a:p>
            <a:r>
              <a:rPr lang="de-CH" sz="3200" b="1" dirty="0" smtClean="0"/>
              <a:t>Nickel</a:t>
            </a:r>
          </a:p>
          <a:p>
            <a:endParaRPr lang="de-CH" sz="3200" b="1" dirty="0" smtClean="0"/>
          </a:p>
          <a:p>
            <a:r>
              <a:rPr lang="de-CH" sz="3200" dirty="0" smtClean="0"/>
              <a:t>Anteil:</a:t>
            </a:r>
          </a:p>
          <a:p>
            <a:r>
              <a:rPr lang="de-CH" sz="3200" dirty="0" smtClean="0"/>
              <a:t>0.01 %</a:t>
            </a:r>
          </a:p>
          <a:p>
            <a:endParaRPr lang="de-CH" sz="3200" dirty="0" smtClean="0"/>
          </a:p>
          <a:p>
            <a:r>
              <a:rPr lang="de-CH" sz="3200" dirty="0" smtClean="0"/>
              <a:t>entspricht der Fläche</a:t>
            </a:r>
          </a:p>
          <a:p>
            <a:r>
              <a:rPr lang="de-CH" sz="3100" dirty="0"/>
              <a:t>d</a:t>
            </a:r>
            <a:r>
              <a:rPr lang="de-CH" sz="3100" dirty="0" smtClean="0"/>
              <a:t>es restlichen</a:t>
            </a:r>
          </a:p>
          <a:p>
            <a:r>
              <a:rPr lang="de-CH" sz="3200" dirty="0" smtClean="0"/>
              <a:t>Österreichs </a:t>
            </a:r>
            <a:endParaRPr lang="de-CH" sz="320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0"/>
            <a:ext cx="6740957" cy="6879946"/>
          </a:xfrm>
        </p:spPr>
      </p:pic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">
        <p:fade/>
      </p:transition>
    </mc:Choice>
    <mc:Fallback>
      <p:transition spd="slow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66327E-6 L 0.00156 -0.5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3296" y="-12772800"/>
            <a:ext cx="25602367" cy="26123575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36661" cy="5926647"/>
          </a:xfrm>
        </p:spPr>
      </p:pic>
      <p:sp>
        <p:nvSpPr>
          <p:cNvPr id="6" name="Textfeld 5"/>
          <p:cNvSpPr txBox="1"/>
          <p:nvPr/>
        </p:nvSpPr>
        <p:spPr>
          <a:xfrm>
            <a:off x="107504" y="116632"/>
            <a:ext cx="5040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Es bleiben noch 65 Elemente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175355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166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Tl</a:t>
            </a:r>
            <a:r>
              <a:rPr lang="de-CH" sz="3200" b="1" dirty="0" smtClean="0"/>
              <a:t> Thallium</a:t>
            </a:r>
            <a:endParaRPr lang="de-CH" sz="24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Inhaltsplatzhalt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44818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">
        <p:fade/>
      </p:transition>
    </mc:Choice>
    <mc:Fallback>
      <p:transition spd="med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Dy</a:t>
            </a:r>
            <a:r>
              <a:rPr lang="de-CH" sz="3200" b="1" dirty="0" smtClean="0"/>
              <a:t> Dysprosium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9587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">
        <p:fade/>
      </p:transition>
    </mc:Choice>
    <mc:Fallback>
      <p:transition spd="med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Kalium kommt zu 2.4 % vor </a:t>
            </a:r>
            <a:br>
              <a:rPr lang="de-CH" dirty="0" smtClean="0"/>
            </a:br>
            <a:r>
              <a:rPr lang="de-CH" sz="2200" dirty="0" smtClean="0"/>
              <a:t>(Zentral- und Westasien umfassen 2.4 % der Erdoberfläche)</a:t>
            </a:r>
            <a:endParaRPr lang="de-CH" sz="2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3400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Tb  Terbium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8188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">
        <p:fade/>
      </p:transition>
    </mc:Choice>
    <mc:Fallback>
      <p:transition spd="med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Er  Erbium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Sb</a:t>
            </a:r>
            <a:r>
              <a:rPr lang="de-CH" sz="3200" b="1" dirty="0" smtClean="0"/>
              <a:t>  Antimon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Ar  Argon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Yb</a:t>
            </a:r>
            <a:r>
              <a:rPr lang="de-CH" sz="3200" b="1" dirty="0" smtClean="0"/>
              <a:t>  Ytterbium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Ho  Holmium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Cd</a:t>
            </a:r>
            <a:r>
              <a:rPr lang="de-CH" sz="3200" b="1" dirty="0" smtClean="0"/>
              <a:t>  Cadmium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Sm</a:t>
            </a:r>
            <a:r>
              <a:rPr lang="de-CH" sz="3200" b="1" dirty="0" smtClean="0"/>
              <a:t>  Samarium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As  Arsen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Br</a:t>
            </a:r>
            <a:r>
              <a:rPr lang="de-CH" sz="3200" b="1" dirty="0" smtClean="0"/>
              <a:t>  Brom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Wasserstoff kommt zu 0.88 % vor </a:t>
            </a:r>
            <a:br>
              <a:rPr lang="de-CH" dirty="0" smtClean="0"/>
            </a:br>
            <a:r>
              <a:rPr lang="de-CH" sz="2200" dirty="0" smtClean="0"/>
              <a:t>(die europäische Ex-Sowjetunion umfasst 0.88 % der Erdoberfläche)</a:t>
            </a:r>
            <a:endParaRPr lang="de-CH" sz="2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00"/>
            <a:ext cx="9154058" cy="4987262"/>
          </a:xfrm>
        </p:spPr>
      </p:pic>
    </p:spTree>
    <p:extLst>
      <p:ext uri="{BB962C8B-B14F-4D97-AF65-F5344CB8AC3E}">
        <p14:creationId xmlns:p14="http://schemas.microsoft.com/office/powerpoint/2010/main" val="2227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Hf</a:t>
            </a:r>
            <a:r>
              <a:rPr lang="de-CH" sz="3200" b="1" dirty="0" smtClean="0"/>
              <a:t>  Hafnium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Sc</a:t>
            </a:r>
            <a:r>
              <a:rPr lang="de-CH" sz="3200" b="1" dirty="0" smtClean="0"/>
              <a:t>  Scandium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Th</a:t>
            </a:r>
            <a:r>
              <a:rPr lang="de-CH" sz="3200" b="1" dirty="0" smtClean="0"/>
              <a:t>  Thorium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Gd</a:t>
            </a:r>
            <a:r>
              <a:rPr lang="de-CH" sz="3200" b="1" dirty="0" smtClean="0"/>
              <a:t> Gadolinium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Hg</a:t>
            </a:r>
            <a:r>
              <a:rPr lang="de-CH" sz="3200" b="1" dirty="0" smtClean="0"/>
              <a:t> Quecksilber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Pr</a:t>
            </a:r>
            <a:r>
              <a:rPr lang="de-CH" sz="3200" b="1" dirty="0" smtClean="0"/>
              <a:t>  Praseodym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B  Bor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Be</a:t>
            </a:r>
            <a:r>
              <a:rPr lang="de-CH" sz="3200" b="1" dirty="0" smtClean="0"/>
              <a:t>  Beryllium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Se  Selen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I  Iod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665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Was ist mit dem Meer?</a:t>
            </a:r>
            <a:endParaRPr lang="de-CH" dirty="0"/>
          </a:p>
        </p:txBody>
      </p:sp>
      <p:pic>
        <p:nvPicPr>
          <p:cNvPr id="4" name="Inhaltsplatzhalter 3" descr="weltkarte_element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72000"/>
            <a:ext cx="9154058" cy="4989606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85720" y="1000116"/>
            <a:ext cx="857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Die</a:t>
            </a:r>
            <a:r>
              <a:rPr kumimoji="0" lang="de-CH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Meere bedecken doch ¾ der Erdoberfläche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0"/>
            <a:ext cx="9144000" cy="6898005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Die in 74 in Karten dargestellten Elemente</a:t>
            </a:r>
            <a:endParaRPr lang="de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D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2487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080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D</a:t>
            </a:r>
            <a:endParaRPr lang="de-CH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20160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Anteil: 0.00 %   entspricht</a:t>
            </a:r>
            <a:endParaRPr lang="de-CH" sz="2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935288"/>
          </a:xfrm>
        </p:spPr>
      </p:pic>
    </p:spTree>
    <p:extLst>
      <p:ext uri="{BB962C8B-B14F-4D97-AF65-F5344CB8AC3E}">
        <p14:creationId xmlns:p14="http://schemas.microsoft.com/office/powerpoint/2010/main" val="1539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5091"/>
            <a:ext cx="8640960" cy="5636653"/>
          </a:xfrm>
        </p:spPr>
      </p:pic>
    </p:spTree>
    <p:extLst>
      <p:ext uri="{BB962C8B-B14F-4D97-AF65-F5344CB8AC3E}">
        <p14:creationId xmlns:p14="http://schemas.microsoft.com/office/powerpoint/2010/main" val="1539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0"/>
            <a:ext cx="9144000" cy="6898005"/>
          </a:xfr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0" y="274638"/>
            <a:ext cx="9144000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b="1" dirty="0" smtClean="0">
                <a:solidFill>
                  <a:schemeClr val="bg1"/>
                </a:solidFill>
              </a:rPr>
              <a:t>Die in 20 weiteren Elemente, </a:t>
            </a:r>
          </a:p>
          <a:p>
            <a:r>
              <a:rPr lang="de-CH" b="1" dirty="0" smtClean="0">
                <a:solidFill>
                  <a:schemeClr val="bg1"/>
                </a:solidFill>
              </a:rPr>
              <a:t>Die im Kanton Glarus Platz hätten </a:t>
            </a:r>
            <a:endParaRPr lang="de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0"/>
            <a:ext cx="9165780" cy="6915358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274638"/>
            <a:ext cx="9144000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b="1" dirty="0" smtClean="0">
                <a:solidFill>
                  <a:schemeClr val="bg1"/>
                </a:solidFill>
              </a:rPr>
              <a:t>Die restlichen Elemente kommen </a:t>
            </a:r>
            <a:endParaRPr lang="de-CH" b="1" dirty="0" smtClean="0">
              <a:solidFill>
                <a:schemeClr val="bg1"/>
              </a:solidFill>
            </a:endParaRPr>
          </a:p>
          <a:p>
            <a:r>
              <a:rPr lang="de-CH" b="1" dirty="0" smtClean="0">
                <a:solidFill>
                  <a:schemeClr val="bg1"/>
                </a:solidFill>
              </a:rPr>
              <a:t>in </a:t>
            </a:r>
            <a:r>
              <a:rPr lang="de-CH" b="1" dirty="0" smtClean="0">
                <a:solidFill>
                  <a:schemeClr val="bg1"/>
                </a:solidFill>
              </a:rPr>
              <a:t>der Natur nicht vor</a:t>
            </a:r>
            <a:endParaRPr lang="de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Bildschirmpräsentation (4:3)</PresentationFormat>
  <Paragraphs>342</Paragraphs>
  <Slides>95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95</vt:i4>
      </vt:variant>
    </vt:vector>
  </HeadingPairs>
  <TitlesOfParts>
    <vt:vector size="96" baseType="lpstr">
      <vt:lpstr>Larissa</vt:lpstr>
      <vt:lpstr>Die Häufigkeit der Elemente</vt:lpstr>
      <vt:lpstr>Die Gesamte Erdoberfläche entspricht 100 %</vt:lpstr>
      <vt:lpstr>Aluminium kommt zu 7.57 % vor (Afrika und Australien umfassen 7.57 % der Erdoberfläche)</vt:lpstr>
      <vt:lpstr>Eisen kommt zu 4.7 % vor  (Süd-, Ost- und Südostasien umfassen 4.7 % der Erdoberfläche)</vt:lpstr>
      <vt:lpstr>Calcium kommt zu 3.39 % vor  (Südamerika umfasst 3.39 % der Erdoberfläche)</vt:lpstr>
      <vt:lpstr>Natrium kommt zu 2.64 % vor  (Sibirien umfasst 2.64 % der Erdoberfläche)</vt:lpstr>
      <vt:lpstr>Kalium kommt zu 2.4 % vor  (Zentral- und Westasien umfassen 2.4 % der Erdoberfläche)</vt:lpstr>
      <vt:lpstr>Wasserstoff kommt zu 0.88 % vor  (die europäische Ex-Sowjetunion umfasst 0.88 % der Erdoberfläche)</vt:lpstr>
      <vt:lpstr>Was ist mit dem Meer?</vt:lpstr>
      <vt:lpstr>Silicium kommt zu 25.8 % vor (Nordamerika und der Atlantik umfassen 25.8 % der Erdoberfläche)</vt:lpstr>
      <vt:lpstr>Sauerstoff kommt zu 49.4 % vor (Pazifischer und Indischer Ozean umfassen 49.4 % der Erdoberfläche)</vt:lpstr>
      <vt:lpstr>Zusammen gibt es mit diesen  neun Elementen schon 99.2 %</vt:lpstr>
      <vt:lpstr>PowerPoint-Präsentation</vt:lpstr>
      <vt:lpstr>nämlich: Aluminium                 </vt:lpstr>
      <vt:lpstr>nämlich: Aluminium, Eisen                 </vt:lpstr>
      <vt:lpstr>nämlich: Aluminium, Eisen, Calcium                 </vt:lpstr>
      <vt:lpstr>nämlich: Aluminium, Eisen, Calcium, Natrium                 </vt:lpstr>
      <vt:lpstr>nämlich: Aluminium, Eisen, Calcium, Natrium,                 Kalium</vt:lpstr>
      <vt:lpstr>nämlich: Aluminium, Eisen, Calcium, Natrium,                 Kalium, Magnesium</vt:lpstr>
      <vt:lpstr>nämlich: Aluminium, Eisen, Calcium, Natrium,                 Kalium, Magnesium, Wasserstoff</vt:lpstr>
      <vt:lpstr>PowerPoint-Präsentation</vt:lpstr>
      <vt:lpstr>PowerPoint-Präsentation</vt:lpstr>
      <vt:lpstr>Die restlichen 0.8 % machen die übrigen 108 Elemente aus.</vt:lpstr>
      <vt:lpstr>Die restlichen 3 % machen die übrigen 102 Elemente aus.</vt:lpstr>
      <vt:lpstr>Darunter Kohlenstoff</vt:lpstr>
      <vt:lpstr>Darunter Kohlenstoff</vt:lpstr>
      <vt:lpstr>Darunter Kupfer</vt:lpstr>
      <vt:lpstr>Darunter Uran</vt:lpstr>
      <vt:lpstr>Darunter Silber</vt:lpstr>
      <vt:lpstr>Darunter Gold</vt:lpstr>
      <vt:lpstr>PowerPoint-Präsentation</vt:lpstr>
      <vt:lpstr>PowerPoint-Präsentation</vt:lpstr>
      <vt:lpstr>PowerPoint-Präsentation</vt:lpstr>
      <vt:lpstr>PowerPoint-Präsentation</vt:lpstr>
      <vt:lpstr>Darunter Astat</vt:lpstr>
      <vt:lpstr>Die übrigen Elemente entsprechen:</vt:lpstr>
      <vt:lpstr>Die übrigen Elemente entsprechen: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in 74 in Karten dargestellten Elemente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Häufigkeit der Elemente</dc:title>
  <dc:creator>Konrad Weber</dc:creator>
  <cp:lastModifiedBy>Konrad Weber</cp:lastModifiedBy>
  <cp:revision>45</cp:revision>
  <dcterms:created xsi:type="dcterms:W3CDTF">2012-05-29T12:44:38Z</dcterms:created>
  <dcterms:modified xsi:type="dcterms:W3CDTF">2012-06-29T07:20:06Z</dcterms:modified>
</cp:coreProperties>
</file>