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7" r:id="rId11"/>
    <p:sldId id="269" r:id="rId12"/>
    <p:sldId id="265" r:id="rId13"/>
    <p:sldId id="272" r:id="rId14"/>
    <p:sldId id="264" r:id="rId15"/>
    <p:sldId id="267" r:id="rId16"/>
    <p:sldId id="266" r:id="rId17"/>
    <p:sldId id="268" r:id="rId18"/>
    <p:sldId id="288" r:id="rId19"/>
    <p:sldId id="270" r:id="rId20"/>
    <p:sldId id="286" r:id="rId21"/>
    <p:sldId id="283" r:id="rId22"/>
    <p:sldId id="274" r:id="rId23"/>
    <p:sldId id="275" r:id="rId24"/>
    <p:sldId id="276" r:id="rId25"/>
    <p:sldId id="277" r:id="rId26"/>
    <p:sldId id="278" r:id="rId27"/>
    <p:sldId id="279" r:id="rId28"/>
    <p:sldId id="285" r:id="rId29"/>
    <p:sldId id="281" r:id="rId30"/>
    <p:sldId id="271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E7A8-7EF2-4090-AC5C-42FADABF77FB}" type="datetimeFigureOut">
              <a:rPr lang="de-CH" smtClean="0"/>
              <a:t>08.03.2012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FD3F-2476-454A-B8EB-E9DA54F5DE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830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E7A8-7EF2-4090-AC5C-42FADABF77FB}" type="datetimeFigureOut">
              <a:rPr lang="de-CH" smtClean="0"/>
              <a:t>08.03.2012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FD3F-2476-454A-B8EB-E9DA54F5DE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900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E7A8-7EF2-4090-AC5C-42FADABF77FB}" type="datetimeFigureOut">
              <a:rPr lang="de-CH" smtClean="0"/>
              <a:t>08.03.2012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FD3F-2476-454A-B8EB-E9DA54F5DE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95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E7A8-7EF2-4090-AC5C-42FADABF77FB}" type="datetimeFigureOut">
              <a:rPr lang="de-CH" smtClean="0"/>
              <a:t>08.03.2012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FD3F-2476-454A-B8EB-E9DA54F5DE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445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E7A8-7EF2-4090-AC5C-42FADABF77FB}" type="datetimeFigureOut">
              <a:rPr lang="de-CH" smtClean="0"/>
              <a:t>08.03.2012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FD3F-2476-454A-B8EB-E9DA54F5DE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016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E7A8-7EF2-4090-AC5C-42FADABF77FB}" type="datetimeFigureOut">
              <a:rPr lang="de-CH" smtClean="0"/>
              <a:t>08.03.2012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FD3F-2476-454A-B8EB-E9DA54F5DE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325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E7A8-7EF2-4090-AC5C-42FADABF77FB}" type="datetimeFigureOut">
              <a:rPr lang="de-CH" smtClean="0"/>
              <a:t>08.03.2012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FD3F-2476-454A-B8EB-E9DA54F5DE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198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E7A8-7EF2-4090-AC5C-42FADABF77FB}" type="datetimeFigureOut">
              <a:rPr lang="de-CH" smtClean="0"/>
              <a:t>08.03.2012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FD3F-2476-454A-B8EB-E9DA54F5DE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775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E7A8-7EF2-4090-AC5C-42FADABF77FB}" type="datetimeFigureOut">
              <a:rPr lang="de-CH" smtClean="0"/>
              <a:t>08.03.2012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FD3F-2476-454A-B8EB-E9DA54F5DE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139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E7A8-7EF2-4090-AC5C-42FADABF77FB}" type="datetimeFigureOut">
              <a:rPr lang="de-CH" smtClean="0"/>
              <a:t>08.03.2012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FD3F-2476-454A-B8EB-E9DA54F5DE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982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E7A8-7EF2-4090-AC5C-42FADABF77FB}" type="datetimeFigureOut">
              <a:rPr lang="de-CH" smtClean="0"/>
              <a:t>08.03.2012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FD3F-2476-454A-B8EB-E9DA54F5DE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18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E7A8-7EF2-4090-AC5C-42FADABF77FB}" type="datetimeFigureOut">
              <a:rPr lang="de-CH" smtClean="0"/>
              <a:t>08.03.2012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0FD3F-2476-454A-B8EB-E9DA54F5DE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004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9" y="1565920"/>
            <a:ext cx="9144000" cy="1143000"/>
          </a:xfrm>
        </p:spPr>
        <p:txBody>
          <a:bodyPr>
            <a:noAutofit/>
          </a:bodyPr>
          <a:lstStyle/>
          <a:p>
            <a:r>
              <a:rPr lang="de-CH" sz="6000" dirty="0" smtClean="0"/>
              <a:t>Vergleiche zur Atomgrösse</a:t>
            </a:r>
            <a:endParaRPr lang="de-CH" sz="60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r="-787"/>
          <a:stretch/>
        </p:blipFill>
        <p:spPr>
          <a:xfrm>
            <a:off x="4050000" y="3630152"/>
            <a:ext cx="1060704" cy="950976"/>
          </a:xfrm>
        </p:spPr>
      </p:pic>
    </p:spTree>
    <p:extLst>
      <p:ext uri="{BB962C8B-B14F-4D97-AF65-F5344CB8AC3E}">
        <p14:creationId xmlns:p14="http://schemas.microsoft.com/office/powerpoint/2010/main" val="4489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de-CH" sz="6000" dirty="0" smtClean="0"/>
              <a:t>Oder:</a:t>
            </a:r>
            <a:endParaRPr lang="de-CH" sz="6000" dirty="0"/>
          </a:p>
        </p:txBody>
      </p:sp>
    </p:spTree>
    <p:extLst>
      <p:ext uri="{BB962C8B-B14F-4D97-AF65-F5344CB8AC3E}">
        <p14:creationId xmlns:p14="http://schemas.microsoft.com/office/powerpoint/2010/main" val="41315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Nicht ganz so klein wie ein Zucker-Kristallkorn ist ein </a:t>
            </a:r>
            <a:r>
              <a:rPr lang="de-CH" b="1" dirty="0" smtClean="0">
                <a:solidFill>
                  <a:srgbClr val="CC9900"/>
                </a:solidFill>
              </a:rPr>
              <a:t>Reiskorn</a:t>
            </a:r>
            <a:endParaRPr lang="de-CH" b="1" dirty="0">
              <a:solidFill>
                <a:srgbClr val="CC99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3048"/>
            <a:ext cx="7812360" cy="54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704856" cy="6877490"/>
          </a:xfrm>
        </p:spPr>
      </p:pic>
    </p:spTree>
    <p:extLst>
      <p:ext uri="{BB962C8B-B14F-4D97-AF65-F5344CB8AC3E}">
        <p14:creationId xmlns:p14="http://schemas.microsoft.com/office/powerpoint/2010/main" val="39340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692696"/>
            <a:ext cx="9144000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Ein Reiskorn enthält ungefähr 2’400’000’000’000’000’000’000 Atome</a:t>
            </a:r>
          </a:p>
          <a:p>
            <a:endParaRPr lang="de-CH" dirty="0" smtClean="0"/>
          </a:p>
          <a:p>
            <a:r>
              <a:rPr lang="de-CH" dirty="0"/>
              <a:t>Wenn </a:t>
            </a:r>
            <a:r>
              <a:rPr lang="de-CH" b="1" dirty="0">
                <a:solidFill>
                  <a:srgbClr val="CC9900"/>
                </a:solidFill>
              </a:rPr>
              <a:t>jedes Atom eines </a:t>
            </a:r>
            <a:r>
              <a:rPr lang="de-CH" b="1" dirty="0" smtClean="0">
                <a:solidFill>
                  <a:srgbClr val="CC9900"/>
                </a:solidFill>
              </a:rPr>
              <a:t>Reiskorns</a:t>
            </a:r>
            <a:r>
              <a:rPr lang="de-CH" dirty="0" smtClean="0">
                <a:solidFill>
                  <a:srgbClr val="CC9900"/>
                </a:solidFill>
              </a:rPr>
              <a:t>       </a:t>
            </a:r>
            <a:r>
              <a:rPr lang="de-CH" b="1" dirty="0" smtClean="0">
                <a:solidFill>
                  <a:srgbClr val="CC9900"/>
                </a:solidFill>
              </a:rPr>
              <a:t>so </a:t>
            </a:r>
            <a:r>
              <a:rPr lang="de-CH" b="1" dirty="0">
                <a:solidFill>
                  <a:srgbClr val="CC9900"/>
                </a:solidFill>
              </a:rPr>
              <a:t>gross </a:t>
            </a:r>
            <a:r>
              <a:rPr lang="de-CH" dirty="0"/>
              <a:t>wäre </a:t>
            </a:r>
            <a:r>
              <a:rPr lang="de-CH" b="1" dirty="0">
                <a:solidFill>
                  <a:srgbClr val="CC9900"/>
                </a:solidFill>
              </a:rPr>
              <a:t>wie ein Reiskorn</a:t>
            </a:r>
            <a:r>
              <a:rPr lang="de-CH" dirty="0"/>
              <a:t>, </a:t>
            </a:r>
            <a:endParaRPr lang="de-CH" dirty="0" smtClean="0"/>
          </a:p>
          <a:p>
            <a:r>
              <a:rPr lang="de-CH" dirty="0" smtClean="0"/>
              <a:t>dann </a:t>
            </a:r>
            <a:r>
              <a:rPr lang="de-CH" dirty="0"/>
              <a:t>hätten wir </a:t>
            </a:r>
            <a:r>
              <a:rPr lang="de-CH" b="1" dirty="0">
                <a:solidFill>
                  <a:srgbClr val="CC9900"/>
                </a:solidFill>
              </a:rPr>
              <a:t>2’400’000’000’000’000’000’000 </a:t>
            </a:r>
            <a:r>
              <a:rPr lang="de-CH" b="1" dirty="0" smtClean="0">
                <a:solidFill>
                  <a:srgbClr val="CC9900"/>
                </a:solidFill>
              </a:rPr>
              <a:t>Reiskörner</a:t>
            </a:r>
            <a:endParaRPr lang="de-CH" b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44624"/>
            <a:ext cx="8820472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CH" sz="3600" dirty="0" smtClean="0"/>
          </a:p>
          <a:p>
            <a:endParaRPr lang="de-CH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" y="332656"/>
            <a:ext cx="4432041" cy="3429000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91434" y="640416"/>
            <a:ext cx="4552566" cy="1426170"/>
          </a:xfrm>
        </p:spPr>
        <p:txBody>
          <a:bodyPr>
            <a:normAutofit/>
          </a:bodyPr>
          <a:lstStyle/>
          <a:p>
            <a:pPr algn="l"/>
            <a:r>
              <a:rPr lang="de-CH" sz="3600" i="1" dirty="0" smtClean="0"/>
              <a:t>Das hier sind 63 Reiskörner</a:t>
            </a:r>
            <a:endParaRPr lang="de-CH" sz="3600" i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21" y="3284984"/>
            <a:ext cx="4375650" cy="3573016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97125" y="5091440"/>
            <a:ext cx="4395632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CH" i="1" dirty="0" smtClean="0"/>
              <a:t>Das hier </a:t>
            </a:r>
            <a:r>
              <a:rPr lang="de-CH" i="1" dirty="0" smtClean="0"/>
              <a:t>sind</a:t>
            </a:r>
          </a:p>
          <a:p>
            <a:pPr algn="r"/>
            <a:r>
              <a:rPr lang="de-CH" i="1" dirty="0" smtClean="0"/>
              <a:t>ca</a:t>
            </a:r>
            <a:r>
              <a:rPr lang="de-CH" i="1" dirty="0" smtClean="0"/>
              <a:t>. 33’000 Reiskörner</a:t>
            </a:r>
            <a:endParaRPr lang="de-CH" i="1" dirty="0"/>
          </a:p>
        </p:txBody>
      </p:sp>
    </p:spTree>
    <p:extLst>
      <p:ext uri="{BB962C8B-B14F-4D97-AF65-F5344CB8AC3E}">
        <p14:creationId xmlns:p14="http://schemas.microsoft.com/office/powerpoint/2010/main" val="25965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" y="780"/>
            <a:ext cx="9121976" cy="6857220"/>
          </a:xfrm>
        </p:spPr>
      </p:pic>
    </p:spTree>
    <p:extLst>
      <p:ext uri="{BB962C8B-B14F-4D97-AF65-F5344CB8AC3E}">
        <p14:creationId xmlns:p14="http://schemas.microsoft.com/office/powerpoint/2010/main" val="17385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CH" sz="3600" dirty="0" smtClean="0"/>
          </a:p>
          <a:p>
            <a:pPr marL="0" indent="0">
              <a:buNone/>
            </a:pPr>
            <a:r>
              <a:rPr lang="de-CH" sz="3600" dirty="0" smtClean="0"/>
              <a:t>2’400’000’000’000’000’000’000 Reiskörner sind </a:t>
            </a:r>
            <a:r>
              <a:rPr lang="de-CH" sz="3600" b="1" dirty="0" smtClean="0">
                <a:solidFill>
                  <a:srgbClr val="CC9900"/>
                </a:solidFill>
              </a:rPr>
              <a:t>45’000’000’000’000 Tonnen </a:t>
            </a:r>
            <a:r>
              <a:rPr lang="de-CH" sz="3600" dirty="0" smtClean="0"/>
              <a:t>schwer.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CH" sz="3600" dirty="0" smtClean="0"/>
              <a:t>Damit würde die Menschheit </a:t>
            </a:r>
            <a:r>
              <a:rPr lang="de-CH" sz="3600" b="1" dirty="0" smtClean="0">
                <a:solidFill>
                  <a:srgbClr val="CC9900"/>
                </a:solidFill>
              </a:rPr>
              <a:t>8800 Jahre </a:t>
            </a:r>
            <a:r>
              <a:rPr lang="de-CH" sz="3600" dirty="0" smtClean="0"/>
              <a:t>lang satt werden.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CH" sz="3600" dirty="0" smtClean="0"/>
              <a:t>Diese Menge Reis ist so gross wie ein Würfel mit </a:t>
            </a:r>
            <a:r>
              <a:rPr lang="de-CH" sz="3600" b="1" dirty="0" smtClean="0">
                <a:solidFill>
                  <a:srgbClr val="CC9900"/>
                </a:solidFill>
              </a:rPr>
              <a:t>36 km Kantenlänge. </a:t>
            </a:r>
          </a:p>
          <a:p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3299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804"/>
            <a:ext cx="9144000" cy="6963156"/>
          </a:xfrm>
        </p:spPr>
      </p:pic>
    </p:spTree>
    <p:extLst>
      <p:ext uri="{BB962C8B-B14F-4D97-AF65-F5344CB8AC3E}">
        <p14:creationId xmlns:p14="http://schemas.microsoft.com/office/powerpoint/2010/main" val="39809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de-CH" sz="6000" dirty="0" smtClean="0"/>
              <a:t>Oder:</a:t>
            </a:r>
            <a:endParaRPr lang="de-CH" sz="6000" dirty="0"/>
          </a:p>
        </p:txBody>
      </p:sp>
    </p:spTree>
    <p:extLst>
      <p:ext uri="{BB962C8B-B14F-4D97-AF65-F5344CB8AC3E}">
        <p14:creationId xmlns:p14="http://schemas.microsoft.com/office/powerpoint/2010/main" val="12883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Wie viele </a:t>
            </a:r>
            <a:r>
              <a:rPr lang="de-CH" b="1" dirty="0" smtClean="0">
                <a:solidFill>
                  <a:srgbClr val="7030A0"/>
                </a:solidFill>
              </a:rPr>
              <a:t>Wassermoleküle</a:t>
            </a:r>
            <a:r>
              <a:rPr lang="de-CH" dirty="0" smtClean="0"/>
              <a:t> sind in einem </a:t>
            </a:r>
            <a:r>
              <a:rPr lang="de-CH" b="1" dirty="0" smtClean="0">
                <a:solidFill>
                  <a:srgbClr val="7030A0"/>
                </a:solidFill>
              </a:rPr>
              <a:t>Becher</a:t>
            </a:r>
            <a:r>
              <a:rPr lang="de-CH" dirty="0" smtClean="0"/>
              <a:t> Wasser?</a:t>
            </a:r>
            <a:endParaRPr lang="de-CH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44824"/>
            <a:ext cx="3884891" cy="4525963"/>
          </a:xfrm>
        </p:spPr>
      </p:pic>
    </p:spTree>
    <p:extLst>
      <p:ext uri="{BB962C8B-B14F-4D97-AF65-F5344CB8AC3E}">
        <p14:creationId xmlns:p14="http://schemas.microsoft.com/office/powerpoint/2010/main" val="35695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Ein Atom ist so klein…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69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884891" cy="4525963"/>
          </a:xfr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79512" y="476672"/>
            <a:ext cx="885698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Wären alle Wassermoleküle in einem dl Wasser </a:t>
            </a:r>
            <a:r>
              <a:rPr lang="de-CH" b="1" dirty="0" smtClean="0">
                <a:solidFill>
                  <a:srgbClr val="7030A0"/>
                </a:solidFill>
              </a:rPr>
              <a:t>markiert</a:t>
            </a:r>
            <a:r>
              <a:rPr lang="de-CH" dirty="0" smtClean="0"/>
              <a:t>, so dass man sie später wiedererkennen könnte…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572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… und würde ihn ausgiessen…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06415"/>
            <a:ext cx="7538971" cy="5656041"/>
          </a:xfrm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1206000"/>
            <a:ext cx="7538605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… fliessen die markierten Moleküle den Rhein hinunter…</a:t>
            </a:r>
            <a:endParaRPr lang="de-CH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00"/>
            <a:ext cx="9155706" cy="4248000"/>
          </a:xfrm>
        </p:spPr>
      </p:pic>
    </p:spTree>
    <p:extLst>
      <p:ext uri="{BB962C8B-B14F-4D97-AF65-F5344CB8AC3E}">
        <p14:creationId xmlns:p14="http://schemas.microsoft.com/office/powerpoint/2010/main" val="11877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de-CH" dirty="0" smtClean="0"/>
              <a:t>…und verteilt sich im Meer…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00"/>
            <a:ext cx="9155706" cy="4248000"/>
          </a:xfrm>
        </p:spPr>
      </p:pic>
    </p:spTree>
    <p:extLst>
      <p:ext uri="{BB962C8B-B14F-4D97-AF65-F5344CB8AC3E}">
        <p14:creationId xmlns:p14="http://schemas.microsoft.com/office/powerpoint/2010/main" val="16225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00"/>
            <a:ext cx="9155706" cy="4248000"/>
          </a:xfrm>
        </p:spPr>
      </p:pic>
    </p:spTree>
    <p:extLst>
      <p:ext uri="{BB962C8B-B14F-4D97-AF65-F5344CB8AC3E}">
        <p14:creationId xmlns:p14="http://schemas.microsoft.com/office/powerpoint/2010/main" val="29599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00"/>
            <a:ext cx="9155706" cy="4248000"/>
          </a:xfrm>
        </p:spPr>
      </p:pic>
    </p:spTree>
    <p:extLst>
      <p:ext uri="{BB962C8B-B14F-4D97-AF65-F5344CB8AC3E}">
        <p14:creationId xmlns:p14="http://schemas.microsoft.com/office/powerpoint/2010/main" val="20029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31" y="-315416"/>
            <a:ext cx="9144000" cy="2996952"/>
          </a:xfrm>
        </p:spPr>
        <p:txBody>
          <a:bodyPr>
            <a:normAutofit/>
          </a:bodyPr>
          <a:lstStyle/>
          <a:p>
            <a:r>
              <a:rPr lang="de-CH" dirty="0" smtClean="0"/>
              <a:t>… bis die markierten Moleküle gleich-mässig über das Weltmeer, Flüsse, Seen und Wolken und verteilt wären…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00"/>
            <a:ext cx="9155706" cy="4248000"/>
          </a:xfrm>
        </p:spPr>
      </p:pic>
    </p:spTree>
    <p:extLst>
      <p:ext uri="{BB962C8B-B14F-4D97-AF65-F5344CB8AC3E}">
        <p14:creationId xmlns:p14="http://schemas.microsoft.com/office/powerpoint/2010/main" val="41039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5220072" cy="1988840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smtClean="0"/>
              <a:t>…dann hat es in jedem Deziliter         irgendwo auf der Erde…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47" y="1"/>
            <a:ext cx="3773953" cy="343821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07" y="0"/>
            <a:ext cx="4068893" cy="34382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2" y="3438214"/>
            <a:ext cx="5168348" cy="34230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" y="1863912"/>
            <a:ext cx="4278933" cy="267575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8739"/>
            <a:ext cx="5897296" cy="267737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803511" cy="86409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912"/>
            <a:ext cx="5069589" cy="35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3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200"/>
          </a:xfrm>
        </p:spPr>
      </p:pic>
    </p:spTree>
    <p:extLst>
      <p:ext uri="{BB962C8B-B14F-4D97-AF65-F5344CB8AC3E}">
        <p14:creationId xmlns:p14="http://schemas.microsoft.com/office/powerpoint/2010/main" val="14336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…</a:t>
            </a:r>
            <a:r>
              <a:rPr lang="de-CH" b="1" dirty="0" smtClean="0">
                <a:solidFill>
                  <a:srgbClr val="7030A0"/>
                </a:solidFill>
              </a:rPr>
              <a:t>250 markierte Wassermoleküle</a:t>
            </a:r>
            <a:endParaRPr lang="de-CH" b="1" dirty="0">
              <a:solidFill>
                <a:srgbClr val="7030A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54" y="1600200"/>
            <a:ext cx="3884891" cy="4525963"/>
          </a:xfr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563888" y="1124744"/>
            <a:ext cx="5580112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dirty="0" smtClean="0"/>
              <a:t>(Moleküle sind so klein, dass es in </a:t>
            </a:r>
            <a:r>
              <a:rPr lang="de-CH" dirty="0" smtClean="0"/>
              <a:t>jedem Becher Wasser </a:t>
            </a:r>
            <a:r>
              <a:rPr lang="de-CH" dirty="0" smtClean="0"/>
              <a:t>250-mal </a:t>
            </a:r>
            <a:r>
              <a:rPr lang="de-CH" dirty="0" smtClean="0"/>
              <a:t>mehr Moleküle </a:t>
            </a:r>
            <a:r>
              <a:rPr lang="de-CH" dirty="0" smtClean="0"/>
              <a:t>hat, als das Meer Deziliter hat)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82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60861E-6 L -0.29931 -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… dass es in einem Zucker-Kristallkorn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                                           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23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68"/>
            <a:ext cx="5256584" cy="14914515"/>
          </a:xfrm>
        </p:spPr>
      </p:pic>
    </p:spTree>
    <p:extLst>
      <p:ext uri="{BB962C8B-B14F-4D97-AF65-F5344CB8AC3E}">
        <p14:creationId xmlns:p14="http://schemas.microsoft.com/office/powerpoint/2010/main" val="193597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68425E-6 L -0.00035 -0.911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5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 smtClean="0"/>
              <a:t>ungefähr so viele Atome hat:</a:t>
            </a:r>
            <a:endParaRPr lang="de-CH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7"/>
            <a:ext cx="8517632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sz="5400" dirty="0" smtClean="0"/>
              <a:t>20’000’000’000’000’000’000</a:t>
            </a:r>
          </a:p>
          <a:p>
            <a:pPr marL="0" indent="0" algn="ctr">
              <a:buNone/>
            </a:pPr>
            <a:r>
              <a:rPr lang="de-CH" sz="5400" dirty="0" smtClean="0"/>
              <a:t>= 20 Milliarden </a:t>
            </a:r>
            <a:r>
              <a:rPr lang="de-CH" sz="5400" dirty="0" err="1" smtClean="0"/>
              <a:t>Milliarden</a:t>
            </a:r>
            <a:endParaRPr lang="de-CH" sz="5400" dirty="0" smtClean="0"/>
          </a:p>
          <a:p>
            <a:pPr marL="0" indent="0">
              <a:buNone/>
            </a:pPr>
            <a:endParaRPr lang="de-CH" sz="3600" dirty="0" smtClean="0"/>
          </a:p>
        </p:txBody>
      </p:sp>
    </p:spTree>
    <p:extLst>
      <p:ext uri="{BB962C8B-B14F-4D97-AF65-F5344CB8AC3E}">
        <p14:creationId xmlns:p14="http://schemas.microsoft.com/office/powerpoint/2010/main" val="39978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593304"/>
            <a:ext cx="8820472" cy="62646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CH" sz="3600" dirty="0" smtClean="0"/>
              <a:t>Wenn </a:t>
            </a:r>
            <a:r>
              <a:rPr lang="de-CH" sz="3600" b="1" dirty="0" smtClean="0">
                <a:solidFill>
                  <a:srgbClr val="C00000"/>
                </a:solidFill>
              </a:rPr>
              <a:t>jedes Atom eines Zucker-Kristallkorns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sz="3600" b="1" dirty="0" smtClean="0">
                <a:solidFill>
                  <a:srgbClr val="C00000"/>
                </a:solidFill>
              </a:rPr>
              <a:t>so gross </a:t>
            </a:r>
            <a:r>
              <a:rPr lang="de-CH" sz="3600" dirty="0" smtClean="0"/>
              <a:t>wäre </a:t>
            </a:r>
            <a:r>
              <a:rPr lang="de-CH" sz="3600" b="1" dirty="0" smtClean="0">
                <a:solidFill>
                  <a:srgbClr val="C00000"/>
                </a:solidFill>
              </a:rPr>
              <a:t>wie ein Zucker-Kristallkorn</a:t>
            </a:r>
            <a:r>
              <a:rPr lang="de-CH" sz="3600" dirty="0" smtClean="0"/>
              <a:t>, </a:t>
            </a:r>
            <a:endParaRPr lang="de-CH" sz="3600" dirty="0"/>
          </a:p>
          <a:p>
            <a:pPr marL="0" indent="0">
              <a:spcBef>
                <a:spcPts val="0"/>
              </a:spcBef>
              <a:buNone/>
            </a:pPr>
            <a:r>
              <a:rPr lang="de-CH" sz="3600" dirty="0" smtClean="0"/>
              <a:t>dann hätten wir </a:t>
            </a:r>
            <a:r>
              <a:rPr lang="de-CH" sz="3600" b="1" dirty="0" smtClean="0">
                <a:solidFill>
                  <a:srgbClr val="C00000"/>
                </a:solidFill>
              </a:rPr>
              <a:t>5’000’000’000 Tonnen </a:t>
            </a:r>
            <a:r>
              <a:rPr lang="de-CH" sz="3600" dirty="0" smtClean="0"/>
              <a:t>Zucker.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CH" sz="3600" dirty="0" smtClean="0"/>
              <a:t>Damit würde die Menschheit </a:t>
            </a:r>
            <a:r>
              <a:rPr lang="de-CH" sz="3600" b="1" dirty="0" smtClean="0">
                <a:solidFill>
                  <a:srgbClr val="C00000"/>
                </a:solidFill>
              </a:rPr>
              <a:t>10 Jahre </a:t>
            </a:r>
            <a:r>
              <a:rPr lang="de-CH" sz="3600" dirty="0" smtClean="0"/>
              <a:t>lang satt werden.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CH" sz="3600" dirty="0" smtClean="0"/>
              <a:t>5’000’000’000 Tonnen Zucker sind so gross wie ein Würfel mit </a:t>
            </a:r>
            <a:r>
              <a:rPr lang="de-CH" sz="3600" b="1" dirty="0" smtClean="0">
                <a:solidFill>
                  <a:srgbClr val="C00000"/>
                </a:solidFill>
              </a:rPr>
              <a:t>1,7 km Kantenlänge.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CH" sz="3600" dirty="0" smtClean="0"/>
              <a:t>Verteilt über die </a:t>
            </a:r>
            <a:r>
              <a:rPr lang="de-CH" sz="3600" b="1" dirty="0" smtClean="0">
                <a:solidFill>
                  <a:srgbClr val="C00000"/>
                </a:solidFill>
              </a:rPr>
              <a:t>Stadt Basel </a:t>
            </a:r>
            <a:r>
              <a:rPr lang="de-CH" sz="3600" dirty="0" smtClean="0"/>
              <a:t>würde dieses Volumen </a:t>
            </a:r>
            <a:r>
              <a:rPr lang="de-CH" sz="3600" b="1" dirty="0" smtClean="0">
                <a:solidFill>
                  <a:srgbClr val="C00000"/>
                </a:solidFill>
              </a:rPr>
              <a:t>220 m hoch </a:t>
            </a:r>
            <a:r>
              <a:rPr lang="de-CH" sz="3600" dirty="0" smtClean="0"/>
              <a:t>liegen.</a:t>
            </a:r>
          </a:p>
          <a:p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8328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152" cy="5964814"/>
          </a:xfrm>
        </p:spPr>
      </p:pic>
    </p:spTree>
    <p:extLst>
      <p:ext uri="{BB962C8B-B14F-4D97-AF65-F5344CB8AC3E}">
        <p14:creationId xmlns:p14="http://schemas.microsoft.com/office/powerpoint/2010/main" val="38611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17152" cy="5964814"/>
          </a:xfrm>
        </p:spPr>
      </p:pic>
    </p:spTree>
    <p:extLst>
      <p:ext uri="{BB962C8B-B14F-4D97-AF65-F5344CB8AC3E}">
        <p14:creationId xmlns:p14="http://schemas.microsoft.com/office/powerpoint/2010/main" val="37296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152" cy="5964814"/>
          </a:xfrm>
        </p:spPr>
      </p:pic>
      <p:sp>
        <p:nvSpPr>
          <p:cNvPr id="2" name="Rechteck 1"/>
          <p:cNvSpPr/>
          <p:nvPr/>
        </p:nvSpPr>
        <p:spPr>
          <a:xfrm>
            <a:off x="251520" y="530120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2000" dirty="0"/>
              <a:t>(So hoch würde Zucker über Basel liegen, wenn man so viele Zucker-Kristallkörner verteilen würde, wie es Atome in einem Zucker-Kristallkorn hat)</a:t>
            </a:r>
          </a:p>
        </p:txBody>
      </p:sp>
    </p:spTree>
    <p:extLst>
      <p:ext uri="{BB962C8B-B14F-4D97-AF65-F5344CB8AC3E}">
        <p14:creationId xmlns:p14="http://schemas.microsoft.com/office/powerpoint/2010/main" val="42429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152" cy="596481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51520" y="5373216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2000" dirty="0" smtClean="0"/>
              <a:t>(Der Messeturm ist </a:t>
            </a:r>
            <a:r>
              <a:rPr lang="de-CH" sz="2000" dirty="0" smtClean="0"/>
              <a:t>«nur» </a:t>
            </a:r>
            <a:r>
              <a:rPr lang="de-CH" sz="2000" dirty="0" smtClean="0"/>
              <a:t>105 m hoch)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555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Bildschirmpräsentation (4:3)</PresentationFormat>
  <Paragraphs>39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</vt:lpstr>
      <vt:lpstr>Vergleiche zur Atomgrösse</vt:lpstr>
      <vt:lpstr>Ein Atom ist so klein…</vt:lpstr>
      <vt:lpstr>… dass es in einem Zucker-Kristallkorn</vt:lpstr>
      <vt:lpstr>ungefähr so viele Atome hat: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Oder:</vt:lpstr>
      <vt:lpstr>Nicht ganz so klein wie ein Zucker-Kristallkorn ist ein Reiskorn</vt:lpstr>
      <vt:lpstr>PowerPoint-Präsentation</vt:lpstr>
      <vt:lpstr>PowerPoint-Präsentation</vt:lpstr>
      <vt:lpstr>Das hier sind 63 Reiskörner</vt:lpstr>
      <vt:lpstr>PowerPoint-Präsentation</vt:lpstr>
      <vt:lpstr>PowerPoint-Präsentation</vt:lpstr>
      <vt:lpstr>PowerPoint-Präsentation</vt:lpstr>
      <vt:lpstr>Oder:</vt:lpstr>
      <vt:lpstr>Wie viele Wassermoleküle sind in einem Becher Wasser?</vt:lpstr>
      <vt:lpstr>PowerPoint-Präsentation</vt:lpstr>
      <vt:lpstr>… und würde ihn ausgiessen…</vt:lpstr>
      <vt:lpstr>… fliessen die markierten Moleküle den Rhein hinunter…</vt:lpstr>
      <vt:lpstr>…und verteilt sich im Meer…</vt:lpstr>
      <vt:lpstr>PowerPoint-Präsentation</vt:lpstr>
      <vt:lpstr>PowerPoint-Präsentation</vt:lpstr>
      <vt:lpstr>… bis die markierten Moleküle gleich-mässig über das Weltmeer, Flüsse, Seen und Wolken und verteilt wären…</vt:lpstr>
      <vt:lpstr>…dann hat es in jedem Deziliter         irgendwo auf der Erde…</vt:lpstr>
      <vt:lpstr>PowerPoint-Präsentation</vt:lpstr>
      <vt:lpstr>…250 markierte Wassermoleküle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Atom ist so klein…</dc:title>
  <dc:creator>Konrad Weber</dc:creator>
  <cp:lastModifiedBy>Konrad Weber</cp:lastModifiedBy>
  <cp:revision>15</cp:revision>
  <dcterms:created xsi:type="dcterms:W3CDTF">2012-02-17T13:28:15Z</dcterms:created>
  <dcterms:modified xsi:type="dcterms:W3CDTF">2012-03-08T06:37:24Z</dcterms:modified>
</cp:coreProperties>
</file>