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4" r:id="rId5"/>
    <p:sldId id="262" r:id="rId6"/>
    <p:sldId id="261" r:id="rId7"/>
    <p:sldId id="272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9" r:id="rId17"/>
    <p:sldId id="270" r:id="rId18"/>
    <p:sldId id="302" r:id="rId19"/>
    <p:sldId id="300" r:id="rId20"/>
    <p:sldId id="301" r:id="rId21"/>
    <p:sldId id="259" r:id="rId22"/>
    <p:sldId id="260" r:id="rId23"/>
    <p:sldId id="286" r:id="rId24"/>
  </p:sldIdLst>
  <p:sldSz cx="9144000" cy="6858000" type="screen4x3"/>
  <p:notesSz cx="6858000" cy="994568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EA86-F951-45B2-A3D9-43A1C9563B1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064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A680E-1BFF-43D7-842B-7ECFD7D2E9F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3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5A9B8-92FB-407A-83A4-6CF7159C98D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879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4A2B-BD99-48BC-A7FA-FB1B46ACA96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217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17C8-25C2-4951-9CEA-85DFD306065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387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F3DC6-D1D7-4259-9CC6-0ECE9A00200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856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6CF0F-3E75-4A64-A9F1-8B772C0284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318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D9163-C9DA-4A69-A46B-DA602B12B08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36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C6A9-E748-4C04-8453-02855DDA0D4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653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93CD-3A4A-46C2-A585-EAE98805DCD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441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FAFF6-0119-447F-B042-6FFB5B969C5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179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6DC418-6793-4FCC-B844-F09E5808429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reliefs.ch/praktikum/exp7.doc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web.ch/gestaltung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1830065"/>
          </a:xfrm>
        </p:spPr>
        <p:txBody>
          <a:bodyPr/>
          <a:lstStyle/>
          <a:p>
            <a:pPr eaLnBrk="1" hangingPunct="1"/>
            <a:r>
              <a:rPr lang="de-CH" sz="4000"/>
              <a:t>Experiment </a:t>
            </a:r>
            <a:br>
              <a:rPr lang="de-CH" sz="4000"/>
            </a:br>
            <a:r>
              <a:rPr lang="de-CH" sz="4000"/>
              <a:t>Titration</a:t>
            </a:r>
            <a:br>
              <a:rPr lang="de-CH" sz="4000" dirty="0"/>
            </a:br>
            <a:endParaRPr lang="de-CH" sz="4000" dirty="0"/>
          </a:p>
        </p:txBody>
      </p:sp>
      <p:pic>
        <p:nvPicPr>
          <p:cNvPr id="3" name="Bild 5" descr="Beschreibung: Beschreibung: 1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7794" y="3699030"/>
            <a:ext cx="3744416" cy="147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8" y="1600200"/>
            <a:ext cx="4242203" cy="4525963"/>
          </a:xfrm>
        </p:spPr>
      </p:pic>
    </p:spTree>
    <p:extLst>
      <p:ext uri="{BB962C8B-B14F-4D97-AF65-F5344CB8AC3E}">
        <p14:creationId xmlns:p14="http://schemas.microsoft.com/office/powerpoint/2010/main" val="396411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8" y="1600200"/>
            <a:ext cx="4242203" cy="4525963"/>
          </a:xfrm>
        </p:spPr>
      </p:pic>
    </p:spTree>
    <p:extLst>
      <p:ext uri="{BB962C8B-B14F-4D97-AF65-F5344CB8AC3E}">
        <p14:creationId xmlns:p14="http://schemas.microsoft.com/office/powerpoint/2010/main" val="396411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8" y="1600200"/>
            <a:ext cx="4242203" cy="4525963"/>
          </a:xfrm>
        </p:spPr>
      </p:pic>
    </p:spTree>
    <p:extLst>
      <p:ext uri="{BB962C8B-B14F-4D97-AF65-F5344CB8AC3E}">
        <p14:creationId xmlns:p14="http://schemas.microsoft.com/office/powerpoint/2010/main" val="396411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8" y="1600200"/>
            <a:ext cx="4242203" cy="4525963"/>
          </a:xfrm>
        </p:spPr>
      </p:pic>
    </p:spTree>
    <p:extLst>
      <p:ext uri="{BB962C8B-B14F-4D97-AF65-F5344CB8AC3E}">
        <p14:creationId xmlns:p14="http://schemas.microsoft.com/office/powerpoint/2010/main" val="396411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8" y="1600200"/>
            <a:ext cx="4242203" cy="4525963"/>
          </a:xfrm>
        </p:spPr>
      </p:pic>
    </p:spTree>
    <p:extLst>
      <p:ext uri="{BB962C8B-B14F-4D97-AF65-F5344CB8AC3E}">
        <p14:creationId xmlns:p14="http://schemas.microsoft.com/office/powerpoint/2010/main" val="342452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8" y="1600200"/>
            <a:ext cx="4242203" cy="4525963"/>
          </a:xfrm>
        </p:spPr>
      </p:pic>
    </p:spTree>
    <p:extLst>
      <p:ext uri="{BB962C8B-B14F-4D97-AF65-F5344CB8AC3E}">
        <p14:creationId xmlns:p14="http://schemas.microsoft.com/office/powerpoint/2010/main" val="342452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Berechnung der Molarität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sz="2800" dirty="0"/>
              <a:t>H</a:t>
            </a:r>
            <a:r>
              <a:rPr lang="de-CH" sz="2800" baseline="-25000" dirty="0"/>
              <a:t>3</a:t>
            </a:r>
            <a:r>
              <a:rPr lang="de-CH" sz="2800" dirty="0"/>
              <a:t>O</a:t>
            </a:r>
            <a:r>
              <a:rPr lang="de-CH" sz="2800" baseline="30000" dirty="0"/>
              <a:t>+</a:t>
            </a:r>
            <a:r>
              <a:rPr lang="de-CH" sz="2800" dirty="0"/>
              <a:t> steht allgemein für säureaktive Moleküle</a:t>
            </a:r>
          </a:p>
          <a:p>
            <a:pPr eaLnBrk="1" hangingPunct="1"/>
            <a:r>
              <a:rPr lang="de-CH" sz="2800" dirty="0" err="1"/>
              <a:t>Bsp</a:t>
            </a:r>
            <a:r>
              <a:rPr lang="de-CH" sz="2800" dirty="0"/>
              <a:t>: </a:t>
            </a:r>
            <a:r>
              <a:rPr lang="de-CH" sz="2800" dirty="0">
                <a:solidFill>
                  <a:srgbClr val="7030A0"/>
                </a:solidFill>
              </a:rPr>
              <a:t>14.5 ml </a:t>
            </a:r>
            <a:r>
              <a:rPr lang="de-CH" sz="2800" dirty="0"/>
              <a:t>Natronlauge (0.1 </a:t>
            </a:r>
            <a:r>
              <a:rPr lang="de-CH" sz="2800" dirty="0" err="1"/>
              <a:t>mol</a:t>
            </a:r>
            <a:r>
              <a:rPr lang="de-CH" sz="2800" dirty="0"/>
              <a:t>/l) </a:t>
            </a:r>
            <a:r>
              <a:rPr lang="de-CH" sz="2800" dirty="0" err="1"/>
              <a:t>zugetropft</a:t>
            </a:r>
            <a:r>
              <a:rPr lang="de-CH" sz="2800" dirty="0"/>
              <a:t>.</a:t>
            </a:r>
          </a:p>
          <a:p>
            <a:pPr marL="0" indent="0" defTabSz="358775" eaLnBrk="1" hangingPunct="1">
              <a:buNone/>
            </a:pPr>
            <a:r>
              <a:rPr lang="de-CH" sz="2800" dirty="0"/>
              <a:t>	Das sind in                    1 Liter :    0.1 </a:t>
            </a:r>
            <a:r>
              <a:rPr lang="de-CH" sz="2800" dirty="0" err="1"/>
              <a:t>mol</a:t>
            </a:r>
            <a:endParaRPr lang="de-CH" sz="2800" dirty="0"/>
          </a:p>
          <a:p>
            <a:pPr defTabSz="358775" eaLnBrk="1" hangingPunct="1">
              <a:buFontTx/>
              <a:buNone/>
            </a:pPr>
            <a:r>
              <a:rPr lang="de-CH" sz="2800" dirty="0"/>
              <a:t>		also in </a:t>
            </a:r>
            <a:r>
              <a:rPr lang="de-CH" sz="2800" dirty="0">
                <a:solidFill>
                  <a:srgbClr val="7030A0"/>
                </a:solidFill>
              </a:rPr>
              <a:t>14.5 ml </a:t>
            </a:r>
            <a:r>
              <a:rPr lang="de-CH" sz="2800" dirty="0"/>
              <a:t>(= 0.0145 Liter):     </a:t>
            </a:r>
            <a:r>
              <a:rPr lang="de-CH" sz="2800" dirty="0">
                <a:solidFill>
                  <a:srgbClr val="0070C0"/>
                </a:solidFill>
              </a:rPr>
              <a:t>0.00145 </a:t>
            </a:r>
            <a:r>
              <a:rPr lang="de-CH" sz="2800" dirty="0" err="1">
                <a:solidFill>
                  <a:srgbClr val="0070C0"/>
                </a:solidFill>
              </a:rPr>
              <a:t>mol</a:t>
            </a:r>
            <a:endParaRPr lang="de-CH" sz="2800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de-CH" sz="2800" dirty="0"/>
              <a:t>	                                                 (0.1 mal </a:t>
            </a:r>
            <a:r>
              <a:rPr lang="de-CH" sz="2800" dirty="0">
                <a:solidFill>
                  <a:srgbClr val="7030A0"/>
                </a:solidFill>
              </a:rPr>
              <a:t>0.0145</a:t>
            </a:r>
            <a:r>
              <a:rPr lang="de-CH" sz="2800" dirty="0"/>
              <a:t>)</a:t>
            </a:r>
          </a:p>
          <a:p>
            <a:pPr eaLnBrk="1" hangingPunct="1"/>
            <a:r>
              <a:rPr lang="de-CH" sz="2800" dirty="0"/>
              <a:t>Es wurden </a:t>
            </a:r>
            <a:r>
              <a:rPr lang="de-CH" sz="2800" dirty="0">
                <a:solidFill>
                  <a:srgbClr val="0070C0"/>
                </a:solidFill>
              </a:rPr>
              <a:t>0.00145</a:t>
            </a:r>
            <a:r>
              <a:rPr lang="de-CH" sz="2800" dirty="0"/>
              <a:t> </a:t>
            </a:r>
            <a:r>
              <a:rPr lang="de-CH" sz="2800" dirty="0" err="1"/>
              <a:t>mol</a:t>
            </a:r>
            <a:r>
              <a:rPr lang="de-CH" sz="2800" dirty="0"/>
              <a:t> Lauge-Moleküle </a:t>
            </a:r>
            <a:r>
              <a:rPr lang="de-CH" sz="2800" dirty="0" err="1"/>
              <a:t>zuge</a:t>
            </a:r>
            <a:r>
              <a:rPr lang="de-CH" sz="2800" dirty="0"/>
              <a:t>-tropft um die Säure zu neutralisieren, es waren also </a:t>
            </a:r>
            <a:r>
              <a:rPr lang="de-CH" sz="2800" dirty="0">
                <a:solidFill>
                  <a:srgbClr val="0070C0"/>
                </a:solidFill>
              </a:rPr>
              <a:t>0.00145</a:t>
            </a:r>
            <a:r>
              <a:rPr lang="de-CH" sz="2800" dirty="0"/>
              <a:t> </a:t>
            </a:r>
            <a:r>
              <a:rPr lang="de-CH" sz="2800" dirty="0" err="1"/>
              <a:t>mol</a:t>
            </a:r>
            <a:r>
              <a:rPr lang="de-CH" sz="2800" dirty="0"/>
              <a:t> Säure-Moleküle im </a:t>
            </a:r>
            <a:r>
              <a:rPr lang="de-CH" sz="2800" dirty="0" err="1"/>
              <a:t>Citro</a:t>
            </a:r>
            <a:r>
              <a:rPr lang="de-CH" sz="2800" dirty="0"/>
              <a:t>.</a:t>
            </a:r>
          </a:p>
          <a:p>
            <a:pPr eaLnBrk="1" hangingPunct="1"/>
            <a:endParaRPr lang="de-CH" sz="2800" dirty="0"/>
          </a:p>
          <a:p>
            <a:pPr eaLnBrk="1" hangingPunct="1">
              <a:buFontTx/>
              <a:buNone/>
            </a:pPr>
            <a:endParaRPr lang="de-CH" dirty="0"/>
          </a:p>
          <a:p>
            <a:pPr eaLnBrk="1" hangingPunct="1">
              <a:buFontTx/>
              <a:buNone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Berechnung der Molarität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sz="2800" dirty="0"/>
              <a:t>In 10 ml </a:t>
            </a:r>
            <a:r>
              <a:rPr lang="de-CH" sz="2800" dirty="0" err="1"/>
              <a:t>Citro</a:t>
            </a:r>
            <a:r>
              <a:rPr lang="de-CH" sz="2800" dirty="0"/>
              <a:t>:                     </a:t>
            </a:r>
            <a:r>
              <a:rPr lang="de-CH" sz="2800" dirty="0">
                <a:solidFill>
                  <a:srgbClr val="0070C0"/>
                </a:solidFill>
              </a:rPr>
              <a:t>0.001425</a:t>
            </a:r>
            <a:r>
              <a:rPr lang="de-CH" sz="2800" dirty="0"/>
              <a:t> </a:t>
            </a:r>
            <a:r>
              <a:rPr lang="de-CH" sz="2800" dirty="0" err="1"/>
              <a:t>mol</a:t>
            </a:r>
            <a:r>
              <a:rPr lang="de-CH" sz="2800" dirty="0"/>
              <a:t> H</a:t>
            </a:r>
            <a:r>
              <a:rPr lang="de-CH" sz="2800" baseline="-25000" dirty="0"/>
              <a:t>3</a:t>
            </a:r>
            <a:r>
              <a:rPr lang="de-CH" sz="2800" dirty="0"/>
              <a:t>O</a:t>
            </a:r>
            <a:r>
              <a:rPr lang="de-CH" sz="2800" baseline="30000" dirty="0"/>
              <a:t>+</a:t>
            </a:r>
            <a:r>
              <a:rPr lang="de-CH" sz="2800" dirty="0"/>
              <a:t> </a:t>
            </a:r>
          </a:p>
          <a:p>
            <a:pPr eaLnBrk="1" hangingPunct="1">
              <a:buFontTx/>
              <a:buNone/>
            </a:pPr>
            <a:r>
              <a:rPr lang="de-CH" sz="2800" dirty="0"/>
              <a:t>	in 1000 ml (= 1 Liter) </a:t>
            </a:r>
            <a:r>
              <a:rPr lang="de-CH" sz="2800" dirty="0" err="1"/>
              <a:t>Citro</a:t>
            </a:r>
            <a:r>
              <a:rPr lang="de-CH" sz="2800" dirty="0"/>
              <a:t>: </a:t>
            </a:r>
            <a:r>
              <a:rPr lang="de-CH" sz="2800" b="1" dirty="0">
                <a:solidFill>
                  <a:srgbClr val="00B0F0"/>
                </a:solidFill>
              </a:rPr>
              <a:t>0.145 </a:t>
            </a:r>
            <a:r>
              <a:rPr lang="de-CH" sz="2800" b="1" dirty="0" err="1"/>
              <a:t>mol</a:t>
            </a:r>
            <a:r>
              <a:rPr lang="de-CH" sz="2800" b="1" dirty="0"/>
              <a:t>/l H</a:t>
            </a:r>
            <a:r>
              <a:rPr lang="de-CH" sz="2800" b="1" baseline="-25000" dirty="0"/>
              <a:t>3</a:t>
            </a:r>
            <a:r>
              <a:rPr lang="de-CH" sz="2800" b="1" dirty="0"/>
              <a:t>O</a:t>
            </a:r>
            <a:r>
              <a:rPr lang="de-CH" sz="2800" b="1" baseline="30000" dirty="0"/>
              <a:t>+</a:t>
            </a:r>
            <a:r>
              <a:rPr lang="de-CH" sz="2800" b="1" dirty="0"/>
              <a:t> </a:t>
            </a:r>
          </a:p>
          <a:p>
            <a:pPr eaLnBrk="1" hangingPunct="1">
              <a:buFontTx/>
              <a:buNone/>
            </a:pPr>
            <a:endParaRPr lang="de-CH" dirty="0"/>
          </a:p>
          <a:p>
            <a:pPr eaLnBrk="1" hangingPunct="1">
              <a:buFontTx/>
              <a:buNone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Jahresüberblick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5BB5A64-49ED-4B09-8D1D-9D45354A9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4839"/>
            <a:ext cx="6840759" cy="4457445"/>
          </a:xfrm>
        </p:spPr>
      </p:pic>
    </p:spTree>
    <p:extLst>
      <p:ext uri="{BB962C8B-B14F-4D97-AF65-F5344CB8AC3E}">
        <p14:creationId xmlns:p14="http://schemas.microsoft.com/office/powerpoint/2010/main" val="161061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de-CH" dirty="0"/>
              <a:t>Protokoll-Vorgaben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349390" cy="61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8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Durchführung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CH" dirty="0"/>
              <a:t>1. Teil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Bürette aufbauen (Stativ)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Bürette </a:t>
            </a:r>
            <a:r>
              <a:rPr lang="de-CH" dirty="0" err="1"/>
              <a:t>befüllen</a:t>
            </a:r>
            <a:r>
              <a:rPr lang="de-CH" dirty="0"/>
              <a:t> (nicht über dem Gesicht)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Von einer unbekannten Salzsäure exakt 10.00 ml abmessen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CH" dirty="0"/>
              <a:t>    (mit einer Vollpipette)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CH" dirty="0"/>
              <a:t>    (in einen Erlenmeyerkolben)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CH" dirty="0"/>
              <a:t>    (weisses Papier darunter)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302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de-CH" dirty="0"/>
              <a:t>Protokoll-Vorgaben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712200" cy="5399806"/>
          </a:xfrm>
        </p:spPr>
        <p:txBody>
          <a:bodyPr/>
          <a:lstStyle/>
          <a:p>
            <a:pPr>
              <a:defRPr/>
            </a:pPr>
            <a:r>
              <a:rPr lang="de-CH" sz="2400" dirty="0"/>
              <a:t>Details zum Layout: </a:t>
            </a:r>
            <a:r>
              <a:rPr lang="de-CH" sz="2400" dirty="0">
                <a:hlinkClick r:id="rId2"/>
              </a:rPr>
              <a:t>www.chemweb.ch/gestaltung.pdf</a:t>
            </a:r>
            <a:endParaRPr lang="de-CH" sz="2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de-CH" sz="2400" dirty="0"/>
              <a:t>Umfang: 2 bis 4 Seiten empfohlen.</a:t>
            </a:r>
          </a:p>
          <a:p>
            <a:pPr>
              <a:defRPr/>
            </a:pPr>
            <a:r>
              <a:rPr lang="de-CH" sz="2400" dirty="0"/>
              <a:t>Wer ein Experiment nicht gemacht hat, kann auch kein Protokoll darüber schreiben.</a:t>
            </a:r>
          </a:p>
          <a:p>
            <a:pPr>
              <a:defRPr/>
            </a:pPr>
            <a:r>
              <a:rPr lang="de-CH" sz="2400" dirty="0"/>
              <a:t>Nicht abgegebene Protokolle haben keinen Einfluss auf die Absenzen, jedoch auf die Bewertung/Praktikumsnote.</a:t>
            </a:r>
          </a:p>
          <a:p>
            <a:pPr>
              <a:defRPr/>
            </a:pPr>
            <a:r>
              <a:rPr lang="de-CH" sz="2400" dirty="0"/>
              <a:t>Abgabe: in 7 Tagen.</a:t>
            </a:r>
          </a:p>
          <a:p>
            <a:pPr marL="0" indent="0">
              <a:buFontTx/>
              <a:buNone/>
              <a:defRPr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155203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Entsorgung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/>
              <a:t>Alles in den Ablauf, unproblematisch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Putzen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/>
              <a:t>Alles sehr gut wasserlöslich, keine Seife nötig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Sicherheitshinweise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eaLnBrk="1" hangingPunct="1"/>
            <a:r>
              <a:rPr lang="de-CH" dirty="0"/>
              <a:t>Natronlauge und Salzsäure sind ätzend, auch wenn sie in dieser Verdünnung kein Gefahren-Kennzeichen tragen.</a:t>
            </a:r>
          </a:p>
          <a:p>
            <a:pPr eaLnBrk="1" hangingPunct="1"/>
            <a:r>
              <a:rPr lang="de-CH" dirty="0" err="1"/>
              <a:t>Thymolphthalein</a:t>
            </a:r>
            <a:r>
              <a:rPr lang="de-CH" dirty="0"/>
              <a:t> in Ethanol (bei uns als Lösung) ist leichtentzündlich.</a:t>
            </a:r>
          </a:p>
          <a:p>
            <a:pPr eaLnBrk="1" hangingPunct="1"/>
            <a:r>
              <a:rPr lang="de-CH" dirty="0"/>
              <a:t>Nicht </a:t>
            </a:r>
            <a:r>
              <a:rPr lang="de-CH" b="1" dirty="0"/>
              <a:t>über</a:t>
            </a:r>
            <a:r>
              <a:rPr lang="de-CH" dirty="0"/>
              <a:t> dem Gesicht einfüllen!</a:t>
            </a:r>
          </a:p>
          <a:p>
            <a:pPr eaLnBrk="1" hangingPunct="1"/>
            <a:r>
              <a:rPr lang="de-CH"/>
              <a:t>Schutzbrille tragen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908490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Durchführung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9971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CH" dirty="0"/>
              <a:t>1. Teil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2 Tropfen </a:t>
            </a:r>
            <a:r>
              <a:rPr lang="de-CH" dirty="0" err="1"/>
              <a:t>Thymolphtalein</a:t>
            </a:r>
            <a:r>
              <a:rPr lang="de-CH" dirty="0"/>
              <a:t> dazugeben.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Startvolumen an der Bürette ablesen (egal wo es ist, ganz genau notieren, wo es steht)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Aus der Bürette </a:t>
            </a:r>
            <a:r>
              <a:rPr lang="de-CH" dirty="0" err="1"/>
              <a:t>zutropfen</a:t>
            </a:r>
            <a:r>
              <a:rPr lang="de-CH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Kurz vor dem definitiven Farbumschlag langsam bis sehr langsam </a:t>
            </a:r>
            <a:r>
              <a:rPr lang="de-CH" dirty="0" err="1"/>
              <a:t>zutropfen</a:t>
            </a:r>
            <a:r>
              <a:rPr lang="de-CH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Einen Tropfen nach dem bleibendem Farbumschlag </a:t>
            </a:r>
            <a:r>
              <a:rPr lang="de-CH" dirty="0" err="1"/>
              <a:t>Zutropfen</a:t>
            </a:r>
            <a:r>
              <a:rPr lang="de-CH" dirty="0"/>
              <a:t> stoppen.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Volumen an der Bürette ablesen.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61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Durchführung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CH" dirty="0"/>
              <a:t>2. Teil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err="1"/>
              <a:t>Citro</a:t>
            </a:r>
            <a:r>
              <a:rPr lang="de-CH" dirty="0"/>
              <a:t> entgasen: ca. 20 ml an die Vakuumpumpe anschliessen.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Vakuumpumpe einschalten, bis im </a:t>
            </a:r>
            <a:r>
              <a:rPr lang="de-CH" dirty="0" err="1"/>
              <a:t>Citro</a:t>
            </a:r>
            <a:r>
              <a:rPr lang="de-CH" dirty="0"/>
              <a:t> keine Bläschen mehr entstehen.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err="1"/>
              <a:t>Citro</a:t>
            </a:r>
            <a:r>
              <a:rPr lang="de-CH" dirty="0"/>
              <a:t>-Volumen mit einer Vollpipette        (10.00 ml) abmessen (in Erlenmeyerkolben).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Durchführung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CH" dirty="0"/>
              <a:t>2. Teil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2 Tropfen </a:t>
            </a:r>
            <a:r>
              <a:rPr lang="de-CH" dirty="0" err="1"/>
              <a:t>Thymolphthalein</a:t>
            </a:r>
            <a:r>
              <a:rPr lang="de-CH" dirty="0"/>
              <a:t> ins </a:t>
            </a:r>
            <a:r>
              <a:rPr lang="de-CH" dirty="0" err="1"/>
              <a:t>Citro</a:t>
            </a:r>
            <a:r>
              <a:rPr lang="de-CH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Bürette neu füllen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CH" dirty="0"/>
              <a:t>   (nicht über dem Gesicht)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Startvolumen der Natronlauge ablesen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CH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CH" dirty="0"/>
              <a:t>2. Teil</a:t>
            </a:r>
          </a:p>
          <a:p>
            <a:pPr eaLnBrk="1" hangingPunct="1">
              <a:lnSpc>
                <a:spcPct val="90000"/>
              </a:lnSpc>
            </a:pPr>
            <a:r>
              <a:rPr lang="de-CH" dirty="0" err="1"/>
              <a:t>Zutropfen</a:t>
            </a:r>
            <a:r>
              <a:rPr lang="de-CH" dirty="0"/>
              <a:t>, bis das Lauge-</a:t>
            </a:r>
            <a:r>
              <a:rPr lang="de-CH" dirty="0" err="1"/>
              <a:t>Citro</a:t>
            </a:r>
            <a:r>
              <a:rPr lang="de-CH" dirty="0"/>
              <a:t>-Gemisch basisch ist (blau wird)</a:t>
            </a:r>
          </a:p>
          <a:p>
            <a:pPr eaLnBrk="1" hangingPunct="1">
              <a:lnSpc>
                <a:spcPct val="90000"/>
              </a:lnSpc>
            </a:pPr>
            <a:r>
              <a:rPr lang="de-CH" dirty="0"/>
              <a:t>Endvolumen ablesen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CH" dirty="0"/>
              <a:t>3. Teil</a:t>
            </a:r>
          </a:p>
          <a:p>
            <a:pPr eaLnBrk="1" hangingPunct="1"/>
            <a:r>
              <a:rPr lang="de-CH" dirty="0" err="1"/>
              <a:t>Citroflasche</a:t>
            </a:r>
            <a:r>
              <a:rPr lang="de-CH" dirty="0"/>
              <a:t> immer sofort wieder verschliessen (Deckel drauf!)</a:t>
            </a:r>
          </a:p>
          <a:p>
            <a:pPr eaLnBrk="1" hangingPunct="1"/>
            <a:r>
              <a:rPr lang="de-CH" dirty="0"/>
              <a:t>Wenn kohlensäurehaltig, keine Pipette verwenden, sondern den Messzylinder (vorsichtig, Gas nicht verlieren)</a:t>
            </a:r>
          </a:p>
        </p:txBody>
      </p:sp>
    </p:spTree>
    <p:extLst>
      <p:ext uri="{BB962C8B-B14F-4D97-AF65-F5344CB8AC3E}">
        <p14:creationId xmlns:p14="http://schemas.microsoft.com/office/powerpoint/2010/main" val="2613924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Berechnung der Molarität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8" y="1600200"/>
            <a:ext cx="4242203" cy="4525963"/>
          </a:xfrm>
        </p:spPr>
      </p:pic>
    </p:spTree>
    <p:extLst>
      <p:ext uri="{BB962C8B-B14F-4D97-AF65-F5344CB8AC3E}">
        <p14:creationId xmlns:p14="http://schemas.microsoft.com/office/powerpoint/2010/main" val="281468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8" y="1600200"/>
            <a:ext cx="4242203" cy="4525963"/>
          </a:xfrm>
        </p:spPr>
      </p:pic>
    </p:spTree>
    <p:extLst>
      <p:ext uri="{BB962C8B-B14F-4D97-AF65-F5344CB8AC3E}">
        <p14:creationId xmlns:p14="http://schemas.microsoft.com/office/powerpoint/2010/main" val="277209493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Bildschirmpräsentation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Arial</vt:lpstr>
      <vt:lpstr>Standarddesign</vt:lpstr>
      <vt:lpstr>Experiment  Titration </vt:lpstr>
      <vt:lpstr>Durchführung</vt:lpstr>
      <vt:lpstr>Durchführung</vt:lpstr>
      <vt:lpstr>Durchführung</vt:lpstr>
      <vt:lpstr>Durchführung</vt:lpstr>
      <vt:lpstr>Zur Durchführung</vt:lpstr>
      <vt:lpstr>Zur Durchführung</vt:lpstr>
      <vt:lpstr>Berechnung der Molarität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Berechnung der Molarität</vt:lpstr>
      <vt:lpstr>Berechnung der Molarität</vt:lpstr>
      <vt:lpstr>Jahresüberblick</vt:lpstr>
      <vt:lpstr>Protokoll-Vorgaben</vt:lpstr>
      <vt:lpstr>Protokoll-Vorgaben</vt:lpstr>
      <vt:lpstr>Entsorgung</vt:lpstr>
      <vt:lpstr>Putzen</vt:lpstr>
      <vt:lpstr>Sicherheitshinweise</vt:lpstr>
    </vt:vector>
  </TitlesOfParts>
  <Company>Wirtschaftsgymnasium 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Nr. 7</dc:title>
  <dc:creator>weber</dc:creator>
  <cp:lastModifiedBy>Konrad Weber</cp:lastModifiedBy>
  <cp:revision>35</cp:revision>
  <cp:lastPrinted>2013-01-29T11:37:35Z</cp:lastPrinted>
  <dcterms:created xsi:type="dcterms:W3CDTF">2010-11-01T11:16:29Z</dcterms:created>
  <dcterms:modified xsi:type="dcterms:W3CDTF">2023-09-07T08:08:03Z</dcterms:modified>
</cp:coreProperties>
</file>