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96" r:id="rId4"/>
    <p:sldId id="286" r:id="rId5"/>
    <p:sldId id="261" r:id="rId6"/>
    <p:sldId id="268" r:id="rId7"/>
    <p:sldId id="270" r:id="rId8"/>
    <p:sldId id="287" r:id="rId9"/>
    <p:sldId id="267" r:id="rId10"/>
    <p:sldId id="269" r:id="rId11"/>
    <p:sldId id="265" r:id="rId12"/>
    <p:sldId id="294" r:id="rId13"/>
    <p:sldId id="293" r:id="rId14"/>
    <p:sldId id="273" r:id="rId15"/>
    <p:sldId id="274" r:id="rId16"/>
    <p:sldId id="275" r:id="rId17"/>
    <p:sldId id="272" r:id="rId18"/>
    <p:sldId id="288" r:id="rId19"/>
    <p:sldId id="289" r:id="rId20"/>
    <p:sldId id="290" r:id="rId21"/>
    <p:sldId id="291" r:id="rId22"/>
    <p:sldId id="276" r:id="rId23"/>
    <p:sldId id="279" r:id="rId24"/>
    <p:sldId id="280" r:id="rId25"/>
    <p:sldId id="281" r:id="rId26"/>
    <p:sldId id="282" r:id="rId27"/>
    <p:sldId id="292" r:id="rId28"/>
    <p:sldId id="285" r:id="rId29"/>
    <p:sldId id="259" r:id="rId30"/>
    <p:sldId id="260" r:id="rId31"/>
    <p:sldId id="258" r:id="rId32"/>
  </p:sldIdLst>
  <p:sldSz cx="9144000" cy="6858000" type="screen4x3"/>
  <p:notesSz cx="6858000" cy="9144000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90099"/>
    <a:srgbClr val="6600FF"/>
    <a:srgbClr val="6600CC"/>
    <a:srgbClr val="000066"/>
    <a:srgbClr val="00CC00"/>
    <a:srgbClr val="CC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5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9887B-1713-4D33-9B09-8918975B6D2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33259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E7DB9-EEBE-4E3E-9FA6-7724040E9686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71074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73FC5-0CAB-44FD-AAAC-E92AEB8D242D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55736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34740-6153-4239-9EC6-5B7862FAA109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46971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54F64-E708-465B-8747-5498E3D5D1C9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90541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A45AC-748B-4D4B-BEC9-D0D069759A45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63520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7C697-D2C8-42F9-B379-4F3CD557A1E7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53053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278F6-3AEA-4829-A200-47A94FB242C8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80353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C6C5F-5A52-4E55-BEF2-2C4C3CEBFB75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20616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1EB50-74C0-4735-B189-2984AF71FF6D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37831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3945E-8A20-4D23-92D1-4FEE7DE3F5E5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16515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3F2E1-6AF1-4F90-98BA-147C1C9AA11F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60559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Textmasterformate durch Klicken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378FED3-8595-4327-85B7-E1FFC8EAE972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40768"/>
            <a:ext cx="7772400" cy="1470025"/>
          </a:xfrm>
        </p:spPr>
        <p:txBody>
          <a:bodyPr/>
          <a:lstStyle/>
          <a:p>
            <a:pPr eaLnBrk="1" hangingPunct="1"/>
            <a:r>
              <a:rPr lang="de-CH"/>
              <a:t>Experiment </a:t>
            </a:r>
            <a:br>
              <a:rPr lang="de-CH"/>
            </a:br>
            <a:r>
              <a:rPr lang="de-CH"/>
              <a:t>Herstellung </a:t>
            </a:r>
            <a:r>
              <a:rPr lang="de-CH" dirty="0"/>
              <a:t>eines Farbstoffs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852936"/>
            <a:ext cx="5040560" cy="38845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/>
              <a:t>Einführung in die Theorie</a:t>
            </a:r>
          </a:p>
        </p:txBody>
      </p:sp>
      <p:pic>
        <p:nvPicPr>
          <p:cNvPr id="8195" name="Picture 6" descr="farbabsorbtion2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1260475"/>
            <a:ext cx="5597525" cy="5597525"/>
          </a:xfrm>
          <a:noFill/>
        </p:spPr>
      </p:pic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468313" y="1268413"/>
            <a:ext cx="2663825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CH" sz="2800"/>
              <a:t>Spektrum, bei dem die blauen und grünen Farben absorbiert wurden.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CH" sz="2800">
                <a:sym typeface="Wingdings" pitchFamily="2" charset="2"/>
              </a:rPr>
              <a:t>Die übri-gen Farben ergeben gemischt  </a:t>
            </a:r>
            <a:r>
              <a:rPr lang="de-CH" sz="2800" b="1">
                <a:solidFill>
                  <a:srgbClr val="CC0000"/>
                </a:solidFill>
              </a:rPr>
              <a:t>rot.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/>
              <a:t>Zur Durchführung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1438"/>
            <a:ext cx="8075613" cy="1727200"/>
          </a:xfrm>
        </p:spPr>
        <p:txBody>
          <a:bodyPr/>
          <a:lstStyle/>
          <a:p>
            <a:pPr eaLnBrk="1" hangingPunct="1"/>
            <a:r>
              <a:rPr lang="de-CH" sz="2800"/>
              <a:t>Berechnung der Mengen</a:t>
            </a:r>
          </a:p>
          <a:p>
            <a:pPr eaLnBrk="1" hangingPunct="1">
              <a:buFontTx/>
              <a:buNone/>
            </a:pPr>
            <a:r>
              <a:rPr lang="de-CH" sz="2800"/>
              <a:t>1.	Strukturformeln anschauen</a:t>
            </a:r>
          </a:p>
          <a:p>
            <a:pPr eaLnBrk="1" hangingPunct="1">
              <a:buFontTx/>
              <a:buNone/>
            </a:pPr>
            <a:endParaRPr lang="de-CH" sz="2800"/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2348880"/>
            <a:ext cx="8409297" cy="295232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/>
              <a:t>Zur Durchführung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1438"/>
            <a:ext cx="8075613" cy="1727200"/>
          </a:xfrm>
        </p:spPr>
        <p:txBody>
          <a:bodyPr/>
          <a:lstStyle/>
          <a:p>
            <a:pPr eaLnBrk="1" hangingPunct="1"/>
            <a:r>
              <a:rPr lang="de-CH" sz="2800" dirty="0"/>
              <a:t>Berechnung der Mengen</a:t>
            </a:r>
          </a:p>
          <a:p>
            <a:pPr eaLnBrk="1" hangingPunct="1">
              <a:buFontTx/>
              <a:buNone/>
            </a:pPr>
            <a:r>
              <a:rPr lang="de-CH" sz="2800" dirty="0"/>
              <a:t>1.	Strukturformeln anschauen</a:t>
            </a:r>
          </a:p>
          <a:p>
            <a:pPr eaLnBrk="1" hangingPunct="1">
              <a:buFontTx/>
              <a:buNone/>
            </a:pPr>
            <a:r>
              <a:rPr lang="de-CH" sz="2800" dirty="0"/>
              <a:t>2. Zum Beispiel bei Sulfanilsäure:</a:t>
            </a:r>
          </a:p>
          <a:p>
            <a:pPr eaLnBrk="1" hangingPunct="1">
              <a:buFontTx/>
              <a:buNone/>
            </a:pPr>
            <a:endParaRPr lang="de-CH" sz="2800" dirty="0"/>
          </a:p>
          <a:p>
            <a:pPr eaLnBrk="1" hangingPunct="1">
              <a:buFontTx/>
              <a:buNone/>
            </a:pPr>
            <a:endParaRPr lang="de-CH" sz="2800" dirty="0"/>
          </a:p>
          <a:p>
            <a:pPr eaLnBrk="1" hangingPunct="1">
              <a:buFontTx/>
              <a:buNone/>
            </a:pPr>
            <a:endParaRPr lang="de-CH" sz="2800" dirty="0"/>
          </a:p>
          <a:p>
            <a:pPr eaLnBrk="1" hangingPunct="1">
              <a:buFontTx/>
              <a:buNone/>
            </a:pPr>
            <a:endParaRPr lang="de-CH" sz="1800" dirty="0"/>
          </a:p>
          <a:p>
            <a:pPr marL="358775" indent="0" eaLnBrk="1" hangingPunct="1">
              <a:buFontTx/>
              <a:buNone/>
            </a:pPr>
            <a:r>
              <a:rPr lang="de-CH" sz="2800" dirty="0"/>
              <a:t>Der Kreis im Benzolring steht für drei Doppelbindungen</a:t>
            </a:r>
          </a:p>
          <a:p>
            <a:pPr eaLnBrk="1" hangingPunct="1">
              <a:buFontTx/>
              <a:buNone/>
            </a:pPr>
            <a:endParaRPr lang="de-CH" sz="28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880000"/>
            <a:ext cx="5400000" cy="1910768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2880000"/>
            <a:ext cx="5400000" cy="1910769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16867" y="5157192"/>
            <a:ext cx="7787581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de-CH" sz="2800" dirty="0"/>
              <a:t>                            , doch sie wechseln laufend ihre Position.	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2880000"/>
            <a:ext cx="5400000" cy="191076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2880000"/>
            <a:ext cx="5400000" cy="191076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2880000"/>
            <a:ext cx="5400000" cy="191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3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75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de-CH" dirty="0"/>
              <a:t>Zur Durchführung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31783" y="1748662"/>
            <a:ext cx="72835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de-CH" sz="2800" dirty="0"/>
              <a:t>Jede Ecke in der Skelettformel steht für ein C-Atom.	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2880000"/>
            <a:ext cx="5400000" cy="1910769"/>
          </a:xfrm>
          <a:prstGeom prst="rect">
            <a:avLst/>
          </a:prstGeom>
        </p:spPr>
      </p:pic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2880000"/>
            <a:ext cx="5400000" cy="1910768"/>
          </a:xfr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825776" y="5130800"/>
            <a:ext cx="72835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de-CH" sz="2800" dirty="0"/>
              <a:t>Jedes C-Atom hat vier Bindungen.	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816867" y="5589736"/>
            <a:ext cx="6779469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de-CH" sz="2800" dirty="0"/>
              <a:t>Das heisst, an den oberen und unteren C-Atomen hängt noch je ein H.	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2190461"/>
            <a:ext cx="5400000" cy="3289846"/>
          </a:xfrm>
          <a:prstGeom prst="rect">
            <a:avLst/>
          </a:prstGeom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306787" y="2565400"/>
            <a:ext cx="2837213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de-CH" sz="2800" dirty="0"/>
              <a:t>Sulfanilsäure hat also </a:t>
            </a:r>
            <a:r>
              <a:rPr lang="de-CH" sz="2800" b="1" dirty="0">
                <a:solidFill>
                  <a:srgbClr val="6600FF"/>
                </a:solidFill>
              </a:rPr>
              <a:t>6 C</a:t>
            </a:r>
            <a:r>
              <a:rPr lang="de-CH" sz="2800" dirty="0"/>
              <a:t>-Atome, </a:t>
            </a:r>
            <a:r>
              <a:rPr lang="de-CH" sz="2800" b="1" dirty="0">
                <a:solidFill>
                  <a:srgbClr val="6600FF"/>
                </a:solidFill>
              </a:rPr>
              <a:t>7 H</a:t>
            </a:r>
            <a:r>
              <a:rPr lang="de-CH" sz="2800" dirty="0"/>
              <a:t>-Atome,       </a:t>
            </a:r>
            <a:r>
              <a:rPr lang="de-CH" sz="2800" b="1" dirty="0">
                <a:solidFill>
                  <a:srgbClr val="6600FF"/>
                </a:solidFill>
              </a:rPr>
              <a:t>1 N</a:t>
            </a:r>
            <a:r>
              <a:rPr lang="de-CH" sz="2800" dirty="0"/>
              <a:t>-Atome,       </a:t>
            </a:r>
            <a:r>
              <a:rPr lang="de-CH" sz="2800" b="1" dirty="0">
                <a:solidFill>
                  <a:srgbClr val="6600FF"/>
                </a:solidFill>
              </a:rPr>
              <a:t>3 O</a:t>
            </a:r>
            <a:r>
              <a:rPr lang="de-CH" sz="2800" dirty="0"/>
              <a:t>-Atome und </a:t>
            </a:r>
            <a:r>
              <a:rPr lang="de-CH" sz="2800" b="1" dirty="0">
                <a:solidFill>
                  <a:srgbClr val="6600FF"/>
                </a:solidFill>
              </a:rPr>
              <a:t>1 S</a:t>
            </a:r>
            <a:r>
              <a:rPr lang="de-CH" sz="2800" dirty="0"/>
              <a:t>-Atom.</a:t>
            </a:r>
            <a:r>
              <a:rPr lang="en-GB" sz="2800" b="1" dirty="0">
                <a:solidFill>
                  <a:srgbClr val="6600FF"/>
                </a:solidFill>
              </a:rPr>
              <a:t> </a:t>
            </a:r>
            <a:endParaRPr lang="de-CH" sz="2800" dirty="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16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1" grpId="0" build="p"/>
      <p:bldP spid="12" grpId="0" build="p"/>
      <p:bldP spid="1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/>
              <a:t>Zur Durchführung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1438"/>
            <a:ext cx="8686800" cy="5516562"/>
          </a:xfrm>
        </p:spPr>
        <p:txBody>
          <a:bodyPr/>
          <a:lstStyle/>
          <a:p>
            <a:pPr marL="533400" indent="-533400" eaLnBrk="1" hangingPunct="1"/>
            <a:r>
              <a:rPr lang="de-CH" sz="2800" dirty="0"/>
              <a:t>Berechnung der Mengen</a:t>
            </a:r>
          </a:p>
          <a:p>
            <a:pPr marL="533400" indent="-533400" eaLnBrk="1" hangingPunct="1"/>
            <a:r>
              <a:rPr lang="de-CH" sz="2800" dirty="0"/>
              <a:t>Eintragen auf dem Anleitungsblatt:</a:t>
            </a:r>
          </a:p>
          <a:p>
            <a:pPr marL="533400" indent="-533400" eaLnBrk="1" hangingPunct="1">
              <a:buFontTx/>
              <a:buNone/>
            </a:pPr>
            <a:endParaRPr lang="de-CH" sz="1500" dirty="0"/>
          </a:p>
          <a:p>
            <a:pPr marL="533400" indent="-533400" eaLnBrk="1" hangingPunct="1">
              <a:buFontTx/>
              <a:buNone/>
            </a:pPr>
            <a:r>
              <a:rPr lang="de-CH" sz="1500" dirty="0"/>
              <a:t>Bereiten Sie zuerst folgende Mengen und Lösungen vor:</a:t>
            </a:r>
          </a:p>
          <a:p>
            <a:pPr marL="533400" indent="-533400" eaLnBrk="1" hangingPunct="1">
              <a:spcBef>
                <a:spcPts val="600"/>
              </a:spcBef>
              <a:buFontTx/>
              <a:buNone/>
            </a:pPr>
            <a:r>
              <a:rPr lang="de-CH" sz="1500" dirty="0"/>
              <a:t>10 ml 2 </a:t>
            </a:r>
            <a:r>
              <a:rPr lang="de-CH" sz="1500" dirty="0" err="1"/>
              <a:t>mol</a:t>
            </a:r>
            <a:r>
              <a:rPr lang="de-CH" sz="1500" dirty="0"/>
              <a:t>/l </a:t>
            </a:r>
            <a:r>
              <a:rPr lang="de-CH" sz="1500" dirty="0" err="1"/>
              <a:t>NaOH</a:t>
            </a:r>
            <a:r>
              <a:rPr lang="de-CH" sz="1500" dirty="0"/>
              <a:t>  (</a:t>
            </a:r>
            <a:r>
              <a:rPr lang="de-CH" sz="1500" dirty="0" err="1"/>
              <a:t>NaOH</a:t>
            </a:r>
            <a:r>
              <a:rPr lang="de-CH" sz="1500" dirty="0"/>
              <a:t>: 1 </a:t>
            </a:r>
            <a:r>
              <a:rPr lang="de-CH" sz="1500" dirty="0" err="1"/>
              <a:t>mol</a:t>
            </a:r>
            <a:r>
              <a:rPr lang="de-CH" sz="1500" dirty="0"/>
              <a:t>: ……g / abzuwiegen für 10 ml einer Lösung mit 2 </a:t>
            </a:r>
            <a:r>
              <a:rPr lang="de-CH" sz="1500" dirty="0" err="1"/>
              <a:t>mol</a:t>
            </a:r>
            <a:r>
              <a:rPr lang="de-CH" sz="1500" dirty="0"/>
              <a:t>/l: … g)</a:t>
            </a:r>
          </a:p>
          <a:p>
            <a:pPr marL="533400" indent="-533400" eaLnBrk="1" hangingPunct="1">
              <a:spcBef>
                <a:spcPts val="600"/>
              </a:spcBef>
              <a:buFontTx/>
              <a:buNone/>
            </a:pPr>
            <a:r>
              <a:rPr lang="de-CH" sz="1500" dirty="0"/>
              <a:t>0.004 </a:t>
            </a:r>
            <a:r>
              <a:rPr lang="de-CH" sz="1500" dirty="0" err="1"/>
              <a:t>mol</a:t>
            </a:r>
            <a:r>
              <a:rPr lang="de-CH" sz="1500" dirty="0"/>
              <a:t> Natriumnitrit (Summenformel:…………….… / 1 </a:t>
            </a:r>
            <a:r>
              <a:rPr lang="de-CH" sz="1500" dirty="0" err="1"/>
              <a:t>mol</a:t>
            </a:r>
            <a:r>
              <a:rPr lang="de-CH" sz="1500" dirty="0"/>
              <a:t>: ……… g / 0.004 </a:t>
            </a:r>
            <a:r>
              <a:rPr lang="de-CH" sz="1500" dirty="0" err="1"/>
              <a:t>mol</a:t>
            </a:r>
            <a:r>
              <a:rPr lang="de-CH" sz="1500" dirty="0"/>
              <a:t>: ………… g) </a:t>
            </a:r>
            <a:endParaRPr lang="en-GB" sz="1500" dirty="0"/>
          </a:p>
          <a:p>
            <a:pPr marL="533400" indent="-533400" eaLnBrk="1" hangingPunct="1">
              <a:spcBef>
                <a:spcPts val="600"/>
              </a:spcBef>
              <a:buFontTx/>
              <a:buNone/>
            </a:pPr>
            <a:r>
              <a:rPr lang="en-GB" sz="1500" dirty="0"/>
              <a:t>0.004 </a:t>
            </a:r>
            <a:r>
              <a:rPr lang="en-GB" sz="1500" dirty="0" err="1"/>
              <a:t>mol</a:t>
            </a:r>
            <a:r>
              <a:rPr lang="en-GB" sz="1500" dirty="0"/>
              <a:t> </a:t>
            </a:r>
            <a:r>
              <a:rPr lang="en-GB" sz="1500" dirty="0" err="1"/>
              <a:t>Naphthol</a:t>
            </a:r>
            <a:r>
              <a:rPr lang="en-GB" sz="1500" dirty="0"/>
              <a:t> (</a:t>
            </a:r>
            <a:r>
              <a:rPr lang="en-GB" sz="1500" dirty="0" err="1"/>
              <a:t>Summenformel</a:t>
            </a:r>
            <a:r>
              <a:rPr lang="en-GB" sz="1500" dirty="0"/>
              <a:t>:………......…...… / 1 </a:t>
            </a:r>
            <a:r>
              <a:rPr lang="en-GB" sz="1500" dirty="0" err="1"/>
              <a:t>mol</a:t>
            </a:r>
            <a:r>
              <a:rPr lang="en-GB" sz="1500" dirty="0"/>
              <a:t>: ……… g / 0.004 </a:t>
            </a:r>
            <a:r>
              <a:rPr lang="en-GB" sz="1500" dirty="0" err="1"/>
              <a:t>mol</a:t>
            </a:r>
            <a:r>
              <a:rPr lang="en-GB" sz="1500" dirty="0"/>
              <a:t>: ………… g)</a:t>
            </a:r>
          </a:p>
          <a:p>
            <a:pPr marL="533400" indent="-533400" eaLnBrk="1" hangingPunct="1">
              <a:spcBef>
                <a:spcPts val="600"/>
              </a:spcBef>
              <a:buFontTx/>
              <a:buNone/>
            </a:pPr>
            <a:r>
              <a:rPr lang="en-GB" sz="1500" dirty="0"/>
              <a:t>0.004 </a:t>
            </a:r>
            <a:r>
              <a:rPr lang="en-GB" sz="1500" dirty="0" err="1"/>
              <a:t>mol</a:t>
            </a:r>
            <a:r>
              <a:rPr lang="en-GB" sz="1500" dirty="0"/>
              <a:t> </a:t>
            </a:r>
            <a:r>
              <a:rPr lang="en-GB" sz="1500" dirty="0" err="1"/>
              <a:t>Sulfanilsäure</a:t>
            </a:r>
            <a:r>
              <a:rPr lang="en-GB" sz="1500" dirty="0"/>
              <a:t> (</a:t>
            </a:r>
            <a:r>
              <a:rPr lang="en-GB" sz="1500" dirty="0" err="1"/>
              <a:t>Summenformel</a:t>
            </a:r>
            <a:r>
              <a:rPr lang="en-GB" sz="1500" dirty="0"/>
              <a:t>: </a:t>
            </a:r>
            <a:r>
              <a:rPr lang="en-GB" sz="1800" b="1" dirty="0">
                <a:solidFill>
                  <a:srgbClr val="6600FF"/>
                </a:solidFill>
              </a:rPr>
              <a:t>C</a:t>
            </a:r>
            <a:r>
              <a:rPr lang="en-GB" sz="1800" b="1" baseline="-25000" dirty="0">
                <a:solidFill>
                  <a:srgbClr val="6600FF"/>
                </a:solidFill>
              </a:rPr>
              <a:t>6</a:t>
            </a:r>
            <a:r>
              <a:rPr lang="en-GB" sz="1800" b="1" dirty="0">
                <a:solidFill>
                  <a:srgbClr val="6600FF"/>
                </a:solidFill>
              </a:rPr>
              <a:t>H</a:t>
            </a:r>
            <a:r>
              <a:rPr lang="en-GB" sz="1800" b="1" baseline="-25000" dirty="0">
                <a:solidFill>
                  <a:srgbClr val="6600FF"/>
                </a:solidFill>
              </a:rPr>
              <a:t>7</a:t>
            </a:r>
            <a:r>
              <a:rPr lang="en-GB" sz="1800" b="1" dirty="0">
                <a:solidFill>
                  <a:srgbClr val="6600FF"/>
                </a:solidFill>
              </a:rPr>
              <a:t>NO</a:t>
            </a:r>
            <a:r>
              <a:rPr lang="en-GB" sz="1800" b="1" baseline="-25000" dirty="0">
                <a:solidFill>
                  <a:srgbClr val="6600FF"/>
                </a:solidFill>
              </a:rPr>
              <a:t>3</a:t>
            </a:r>
            <a:r>
              <a:rPr lang="en-GB" sz="1800" b="1" dirty="0">
                <a:solidFill>
                  <a:srgbClr val="6600FF"/>
                </a:solidFill>
              </a:rPr>
              <a:t>S</a:t>
            </a:r>
            <a:r>
              <a:rPr lang="en-GB" sz="1500" dirty="0"/>
              <a:t> / 1 </a:t>
            </a:r>
            <a:r>
              <a:rPr lang="en-GB" sz="1500" dirty="0" err="1"/>
              <a:t>mol</a:t>
            </a:r>
            <a:r>
              <a:rPr lang="en-GB" sz="1500" dirty="0"/>
              <a:t>: ……… g / 0.004 </a:t>
            </a:r>
            <a:r>
              <a:rPr lang="en-GB" sz="1500" dirty="0" err="1"/>
              <a:t>mol</a:t>
            </a:r>
            <a:r>
              <a:rPr lang="en-GB" sz="1500" dirty="0"/>
              <a:t>: ………… g)</a:t>
            </a:r>
            <a:r>
              <a:rPr lang="de-CH" sz="2000" dirty="0"/>
              <a:t> </a:t>
            </a:r>
          </a:p>
          <a:p>
            <a:pPr marL="533400" indent="-533400" eaLnBrk="1" hangingPunct="1">
              <a:buFontTx/>
              <a:buNone/>
            </a:pPr>
            <a:endParaRPr lang="de-CH" sz="2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5E87255-DA61-40B3-9CEE-049493118C91}"/>
              </a:ext>
            </a:extLst>
          </p:cNvPr>
          <p:cNvSpPr txBox="1"/>
          <p:nvPr/>
        </p:nvSpPr>
        <p:spPr>
          <a:xfrm>
            <a:off x="5148064" y="3284984"/>
            <a:ext cx="144016" cy="10081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66ED87A-3148-49EF-8C9B-912E05986394}"/>
              </a:ext>
            </a:extLst>
          </p:cNvPr>
          <p:cNvSpPr txBox="1"/>
          <p:nvPr/>
        </p:nvSpPr>
        <p:spPr>
          <a:xfrm>
            <a:off x="6588223" y="3298056"/>
            <a:ext cx="96661" cy="10081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/>
              <a:t>Zur Durchführung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1438"/>
            <a:ext cx="8686800" cy="5516562"/>
          </a:xfrm>
        </p:spPr>
        <p:txBody>
          <a:bodyPr/>
          <a:lstStyle/>
          <a:p>
            <a:pPr marL="533400" indent="-533400" eaLnBrk="1" hangingPunct="1"/>
            <a:r>
              <a:rPr lang="de-CH" sz="2800" dirty="0"/>
              <a:t>Berechnung der Mengen</a:t>
            </a:r>
          </a:p>
          <a:p>
            <a:pPr marL="533400" indent="-533400" eaLnBrk="1" hangingPunct="1">
              <a:buFontTx/>
              <a:buNone/>
            </a:pPr>
            <a:r>
              <a:rPr lang="de-CH" sz="2800" dirty="0"/>
              <a:t>4.	Molare Masse berechnen (Gewichte addieren)</a:t>
            </a:r>
          </a:p>
          <a:p>
            <a:pPr marL="533400" indent="-533400" eaLnBrk="1" hangingPunct="1">
              <a:buFontTx/>
              <a:buNone/>
            </a:pPr>
            <a:endParaRPr lang="de-CH" sz="1500" dirty="0"/>
          </a:p>
          <a:p>
            <a:pPr marL="533400" indent="-533400" eaLnBrk="1" hangingPunct="1">
              <a:buFontTx/>
              <a:buNone/>
            </a:pPr>
            <a:r>
              <a:rPr lang="de-CH" sz="1500" dirty="0"/>
              <a:t>Bereiten Sie zuerst folgende Mengen und Lösungen vor:</a:t>
            </a:r>
          </a:p>
          <a:p>
            <a:pPr marL="533400" indent="-533400" eaLnBrk="1" hangingPunct="1">
              <a:spcBef>
                <a:spcPts val="600"/>
              </a:spcBef>
              <a:buFontTx/>
              <a:buNone/>
            </a:pPr>
            <a:r>
              <a:rPr lang="de-CH" sz="1500" dirty="0"/>
              <a:t>10 ml 2 </a:t>
            </a:r>
            <a:r>
              <a:rPr lang="de-CH" sz="1500" dirty="0" err="1"/>
              <a:t>mol</a:t>
            </a:r>
            <a:r>
              <a:rPr lang="de-CH" sz="1500" dirty="0"/>
              <a:t>/l </a:t>
            </a:r>
            <a:r>
              <a:rPr lang="de-CH" sz="1500" dirty="0" err="1"/>
              <a:t>NaOH</a:t>
            </a:r>
            <a:r>
              <a:rPr lang="de-CH" sz="1500" dirty="0"/>
              <a:t>  (</a:t>
            </a:r>
            <a:r>
              <a:rPr lang="de-CH" sz="1500" dirty="0" err="1"/>
              <a:t>NaOH</a:t>
            </a:r>
            <a:r>
              <a:rPr lang="de-CH" sz="1500" dirty="0"/>
              <a:t>: 1 </a:t>
            </a:r>
            <a:r>
              <a:rPr lang="de-CH" sz="1500" dirty="0" err="1"/>
              <a:t>mol</a:t>
            </a:r>
            <a:r>
              <a:rPr lang="de-CH" sz="1500" dirty="0"/>
              <a:t>: ……g / abzuwiegen für 10 ml einer Lösung mit 2 </a:t>
            </a:r>
            <a:r>
              <a:rPr lang="de-CH" sz="1500" dirty="0" err="1"/>
              <a:t>mol</a:t>
            </a:r>
            <a:r>
              <a:rPr lang="de-CH" sz="1500" dirty="0"/>
              <a:t>/l: … g)</a:t>
            </a:r>
          </a:p>
          <a:p>
            <a:pPr marL="533400" indent="-533400" eaLnBrk="1" hangingPunct="1">
              <a:spcBef>
                <a:spcPts val="600"/>
              </a:spcBef>
              <a:buFontTx/>
              <a:buNone/>
            </a:pPr>
            <a:r>
              <a:rPr lang="de-CH" sz="1500" dirty="0"/>
              <a:t>0.004 </a:t>
            </a:r>
            <a:r>
              <a:rPr lang="de-CH" sz="1500" dirty="0" err="1"/>
              <a:t>mol</a:t>
            </a:r>
            <a:r>
              <a:rPr lang="de-CH" sz="1500" dirty="0"/>
              <a:t> Natriumnitrit (Summenformel:…………….… / 1 </a:t>
            </a:r>
            <a:r>
              <a:rPr lang="de-CH" sz="1500" dirty="0" err="1"/>
              <a:t>mol</a:t>
            </a:r>
            <a:r>
              <a:rPr lang="de-CH" sz="1500" dirty="0"/>
              <a:t>: ……… g / 0.004 </a:t>
            </a:r>
            <a:r>
              <a:rPr lang="de-CH" sz="1500" dirty="0" err="1"/>
              <a:t>mol</a:t>
            </a:r>
            <a:r>
              <a:rPr lang="de-CH" sz="1500" dirty="0"/>
              <a:t>: ………… g) </a:t>
            </a:r>
            <a:endParaRPr lang="en-GB" sz="1500" dirty="0"/>
          </a:p>
          <a:p>
            <a:pPr marL="533400" indent="-533400" eaLnBrk="1" hangingPunct="1">
              <a:spcBef>
                <a:spcPts val="600"/>
              </a:spcBef>
              <a:buFontTx/>
              <a:buNone/>
            </a:pPr>
            <a:r>
              <a:rPr lang="en-GB" sz="1500" dirty="0"/>
              <a:t>0.004 </a:t>
            </a:r>
            <a:r>
              <a:rPr lang="en-GB" sz="1500" dirty="0" err="1"/>
              <a:t>mol</a:t>
            </a:r>
            <a:r>
              <a:rPr lang="en-GB" sz="1500" dirty="0"/>
              <a:t> </a:t>
            </a:r>
            <a:r>
              <a:rPr lang="en-GB" sz="1500" dirty="0" err="1"/>
              <a:t>Naphthol</a:t>
            </a:r>
            <a:r>
              <a:rPr lang="en-GB" sz="1500" dirty="0"/>
              <a:t> (</a:t>
            </a:r>
            <a:r>
              <a:rPr lang="en-GB" sz="1500" dirty="0" err="1"/>
              <a:t>Summenformel</a:t>
            </a:r>
            <a:r>
              <a:rPr lang="en-GB" sz="1500" dirty="0"/>
              <a:t>:………......…...… / 1 </a:t>
            </a:r>
            <a:r>
              <a:rPr lang="en-GB" sz="1500" dirty="0" err="1"/>
              <a:t>mol</a:t>
            </a:r>
            <a:r>
              <a:rPr lang="en-GB" sz="1500" dirty="0"/>
              <a:t>: ……… g / 0.004 </a:t>
            </a:r>
            <a:r>
              <a:rPr lang="en-GB" sz="1500" dirty="0" err="1"/>
              <a:t>mol</a:t>
            </a:r>
            <a:r>
              <a:rPr lang="en-GB" sz="1500" dirty="0"/>
              <a:t>: ………… g)</a:t>
            </a:r>
          </a:p>
          <a:p>
            <a:pPr marL="533400" indent="-533400" eaLnBrk="1" hangingPunct="1">
              <a:spcBef>
                <a:spcPts val="600"/>
              </a:spcBef>
              <a:buFontTx/>
              <a:buNone/>
            </a:pPr>
            <a:r>
              <a:rPr lang="en-GB" sz="1500" dirty="0"/>
              <a:t>0.004 </a:t>
            </a:r>
            <a:r>
              <a:rPr lang="en-GB" sz="1500" dirty="0" err="1"/>
              <a:t>mol</a:t>
            </a:r>
            <a:r>
              <a:rPr lang="en-GB" sz="1500" dirty="0"/>
              <a:t> </a:t>
            </a:r>
            <a:r>
              <a:rPr lang="en-GB" sz="1500" dirty="0" err="1"/>
              <a:t>Sulfanilsäure</a:t>
            </a:r>
            <a:r>
              <a:rPr lang="en-GB" sz="1500" dirty="0"/>
              <a:t> (</a:t>
            </a:r>
            <a:r>
              <a:rPr lang="en-GB" sz="1500" dirty="0" err="1"/>
              <a:t>Summenformel</a:t>
            </a:r>
            <a:r>
              <a:rPr lang="en-GB" sz="1500" dirty="0"/>
              <a:t>: </a:t>
            </a:r>
            <a:r>
              <a:rPr lang="en-GB" sz="1800" b="1" dirty="0">
                <a:solidFill>
                  <a:srgbClr val="6600FF"/>
                </a:solidFill>
              </a:rPr>
              <a:t>C</a:t>
            </a:r>
            <a:r>
              <a:rPr lang="en-GB" sz="1800" b="1" baseline="-25000" dirty="0">
                <a:solidFill>
                  <a:srgbClr val="6600FF"/>
                </a:solidFill>
              </a:rPr>
              <a:t>6</a:t>
            </a:r>
            <a:r>
              <a:rPr lang="en-GB" sz="1800" b="1" dirty="0">
                <a:solidFill>
                  <a:srgbClr val="6600FF"/>
                </a:solidFill>
              </a:rPr>
              <a:t>H</a:t>
            </a:r>
            <a:r>
              <a:rPr lang="en-GB" sz="1800" b="1" baseline="-25000" dirty="0">
                <a:solidFill>
                  <a:srgbClr val="6600FF"/>
                </a:solidFill>
              </a:rPr>
              <a:t>7</a:t>
            </a:r>
            <a:r>
              <a:rPr lang="en-GB" sz="1800" b="1" dirty="0">
                <a:solidFill>
                  <a:srgbClr val="6600FF"/>
                </a:solidFill>
              </a:rPr>
              <a:t>NO</a:t>
            </a:r>
            <a:r>
              <a:rPr lang="en-GB" sz="1800" b="1" baseline="-25000" dirty="0">
                <a:solidFill>
                  <a:srgbClr val="6600FF"/>
                </a:solidFill>
              </a:rPr>
              <a:t>3</a:t>
            </a:r>
            <a:r>
              <a:rPr lang="en-GB" sz="1800" b="1" dirty="0">
                <a:solidFill>
                  <a:srgbClr val="6600FF"/>
                </a:solidFill>
              </a:rPr>
              <a:t>S </a:t>
            </a:r>
            <a:r>
              <a:rPr lang="en-GB" sz="1500" dirty="0"/>
              <a:t>/ 1 </a:t>
            </a:r>
            <a:r>
              <a:rPr lang="en-GB" sz="1500" dirty="0" err="1"/>
              <a:t>mol</a:t>
            </a:r>
            <a:r>
              <a:rPr lang="en-GB" sz="1500" dirty="0"/>
              <a:t>:    </a:t>
            </a:r>
            <a:r>
              <a:rPr lang="en-GB" sz="1800" b="1" dirty="0">
                <a:solidFill>
                  <a:srgbClr val="6600FF"/>
                </a:solidFill>
              </a:rPr>
              <a:t>173 g</a:t>
            </a:r>
            <a:r>
              <a:rPr lang="en-GB" sz="1500" dirty="0"/>
              <a:t> / 0.004 </a:t>
            </a:r>
            <a:r>
              <a:rPr lang="en-GB" sz="1500" dirty="0" err="1"/>
              <a:t>mol</a:t>
            </a:r>
            <a:r>
              <a:rPr lang="en-GB" sz="1500" dirty="0"/>
              <a:t>: ………… g)</a:t>
            </a:r>
            <a:r>
              <a:rPr lang="de-CH" sz="2000" dirty="0"/>
              <a:t> </a:t>
            </a:r>
          </a:p>
          <a:p>
            <a:pPr marL="533400" indent="-533400" eaLnBrk="1" hangingPunct="1">
              <a:buFontTx/>
              <a:buNone/>
            </a:pPr>
            <a:endParaRPr lang="de-CH" sz="2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678F2A7-DF14-4FEE-8A9D-02D546F42683}"/>
              </a:ext>
            </a:extLst>
          </p:cNvPr>
          <p:cNvSpPr txBox="1"/>
          <p:nvPr/>
        </p:nvSpPr>
        <p:spPr>
          <a:xfrm>
            <a:off x="6588223" y="3298056"/>
            <a:ext cx="96661" cy="10081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2E4CDF9-D93A-4123-BED7-1E3C7FFE5483}"/>
              </a:ext>
            </a:extLst>
          </p:cNvPr>
          <p:cNvSpPr txBox="1"/>
          <p:nvPr/>
        </p:nvSpPr>
        <p:spPr>
          <a:xfrm>
            <a:off x="5148064" y="3317046"/>
            <a:ext cx="96661" cy="10081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/>
              <a:t>Zur Durchführung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1438"/>
            <a:ext cx="8686800" cy="5516562"/>
          </a:xfrm>
        </p:spPr>
        <p:txBody>
          <a:bodyPr/>
          <a:lstStyle/>
          <a:p>
            <a:pPr marL="533400" indent="-533400" eaLnBrk="1" hangingPunct="1"/>
            <a:r>
              <a:rPr lang="de-CH" sz="2800" dirty="0"/>
              <a:t>Berechnung der Mengen</a:t>
            </a:r>
          </a:p>
          <a:p>
            <a:pPr marL="533400" indent="-533400" eaLnBrk="1" hangingPunct="1">
              <a:buFontTx/>
              <a:buNone/>
            </a:pPr>
            <a:r>
              <a:rPr lang="de-CH" sz="2800" dirty="0"/>
              <a:t>5.	Berechnen des Reaktionsgewichts</a:t>
            </a:r>
          </a:p>
          <a:p>
            <a:pPr marL="533400" indent="-533400" eaLnBrk="1" hangingPunct="1">
              <a:buFontTx/>
              <a:buNone/>
            </a:pPr>
            <a:endParaRPr lang="de-CH" sz="1500" dirty="0"/>
          </a:p>
          <a:p>
            <a:pPr marL="533400" indent="-533400" eaLnBrk="1" hangingPunct="1">
              <a:buFontTx/>
              <a:buNone/>
            </a:pPr>
            <a:r>
              <a:rPr lang="de-CH" sz="1500" dirty="0"/>
              <a:t>Bereiten Sie zuerst folgende Mengen und Lösungen vor:</a:t>
            </a:r>
          </a:p>
          <a:p>
            <a:pPr marL="533400" indent="-533400" eaLnBrk="1" hangingPunct="1">
              <a:spcBef>
                <a:spcPts val="600"/>
              </a:spcBef>
              <a:buFontTx/>
              <a:buNone/>
            </a:pPr>
            <a:r>
              <a:rPr lang="de-CH" sz="1500" dirty="0"/>
              <a:t>10 ml 2 </a:t>
            </a:r>
            <a:r>
              <a:rPr lang="de-CH" sz="1500" dirty="0" err="1"/>
              <a:t>mol</a:t>
            </a:r>
            <a:r>
              <a:rPr lang="de-CH" sz="1500" dirty="0"/>
              <a:t>/l </a:t>
            </a:r>
            <a:r>
              <a:rPr lang="de-CH" sz="1500" dirty="0" err="1"/>
              <a:t>NaOH</a:t>
            </a:r>
            <a:r>
              <a:rPr lang="de-CH" sz="1500" dirty="0"/>
              <a:t>  (</a:t>
            </a:r>
            <a:r>
              <a:rPr lang="de-CH" sz="1500" dirty="0" err="1"/>
              <a:t>NaOH</a:t>
            </a:r>
            <a:r>
              <a:rPr lang="de-CH" sz="1500" dirty="0"/>
              <a:t>: 1 </a:t>
            </a:r>
            <a:r>
              <a:rPr lang="de-CH" sz="1500" dirty="0" err="1"/>
              <a:t>mol</a:t>
            </a:r>
            <a:r>
              <a:rPr lang="de-CH" sz="1500" dirty="0"/>
              <a:t>: ……g / abzuwiegen für 10 ml einer Lösung mit 2 </a:t>
            </a:r>
            <a:r>
              <a:rPr lang="de-CH" sz="1500" dirty="0" err="1"/>
              <a:t>mol</a:t>
            </a:r>
            <a:r>
              <a:rPr lang="de-CH" sz="1500" dirty="0"/>
              <a:t>/l: … g)</a:t>
            </a:r>
          </a:p>
          <a:p>
            <a:pPr marL="533400" indent="-533400" eaLnBrk="1" hangingPunct="1">
              <a:spcBef>
                <a:spcPts val="600"/>
              </a:spcBef>
              <a:buFontTx/>
              <a:buNone/>
            </a:pPr>
            <a:r>
              <a:rPr lang="de-CH" sz="1500" dirty="0"/>
              <a:t>0.004 </a:t>
            </a:r>
            <a:r>
              <a:rPr lang="de-CH" sz="1500" dirty="0" err="1"/>
              <a:t>mol</a:t>
            </a:r>
            <a:r>
              <a:rPr lang="de-CH" sz="1500" dirty="0"/>
              <a:t> Natriumnitrit (Summenformel:…………….… / 1 </a:t>
            </a:r>
            <a:r>
              <a:rPr lang="de-CH" sz="1500" dirty="0" err="1"/>
              <a:t>mol</a:t>
            </a:r>
            <a:r>
              <a:rPr lang="de-CH" sz="1500" dirty="0"/>
              <a:t>: ……… g / 0.004 </a:t>
            </a:r>
            <a:r>
              <a:rPr lang="de-CH" sz="1500" dirty="0" err="1"/>
              <a:t>mol</a:t>
            </a:r>
            <a:r>
              <a:rPr lang="de-CH" sz="1500" dirty="0"/>
              <a:t>: ………… g) </a:t>
            </a:r>
            <a:endParaRPr lang="en-GB" sz="1500" dirty="0"/>
          </a:p>
          <a:p>
            <a:pPr marL="533400" indent="-533400" eaLnBrk="1" hangingPunct="1">
              <a:spcBef>
                <a:spcPts val="600"/>
              </a:spcBef>
              <a:buFontTx/>
              <a:buNone/>
            </a:pPr>
            <a:r>
              <a:rPr lang="en-GB" sz="1500" dirty="0"/>
              <a:t>0.004 </a:t>
            </a:r>
            <a:r>
              <a:rPr lang="en-GB" sz="1500" dirty="0" err="1"/>
              <a:t>mol</a:t>
            </a:r>
            <a:r>
              <a:rPr lang="en-GB" sz="1500" dirty="0"/>
              <a:t> </a:t>
            </a:r>
            <a:r>
              <a:rPr lang="en-GB" sz="1500" dirty="0" err="1"/>
              <a:t>Naphthol</a:t>
            </a:r>
            <a:r>
              <a:rPr lang="en-GB" sz="1500" dirty="0"/>
              <a:t> (</a:t>
            </a:r>
            <a:r>
              <a:rPr lang="en-GB" sz="1500" dirty="0" err="1"/>
              <a:t>Summenformel</a:t>
            </a:r>
            <a:r>
              <a:rPr lang="en-GB" sz="1500" dirty="0"/>
              <a:t>:………......…...… / 1 </a:t>
            </a:r>
            <a:r>
              <a:rPr lang="en-GB" sz="1500" dirty="0" err="1"/>
              <a:t>mol</a:t>
            </a:r>
            <a:r>
              <a:rPr lang="en-GB" sz="1500" dirty="0"/>
              <a:t>: ……… g / 0.004 </a:t>
            </a:r>
            <a:r>
              <a:rPr lang="en-GB" sz="1500" dirty="0" err="1"/>
              <a:t>mol</a:t>
            </a:r>
            <a:r>
              <a:rPr lang="en-GB" sz="1500" dirty="0"/>
              <a:t>: ………… g)</a:t>
            </a:r>
          </a:p>
          <a:p>
            <a:pPr marL="533400" indent="-533400" eaLnBrk="1" hangingPunct="1">
              <a:spcBef>
                <a:spcPts val="600"/>
              </a:spcBef>
              <a:buFontTx/>
              <a:buNone/>
            </a:pPr>
            <a:r>
              <a:rPr lang="en-GB" sz="1500" dirty="0"/>
              <a:t>0.004 </a:t>
            </a:r>
            <a:r>
              <a:rPr lang="en-GB" sz="1500" dirty="0" err="1"/>
              <a:t>mol</a:t>
            </a:r>
            <a:r>
              <a:rPr lang="en-GB" sz="1500" dirty="0"/>
              <a:t> </a:t>
            </a:r>
            <a:r>
              <a:rPr lang="en-GB" sz="1500" dirty="0" err="1"/>
              <a:t>Sulfanilsäure</a:t>
            </a:r>
            <a:r>
              <a:rPr lang="en-GB" sz="1500" dirty="0"/>
              <a:t> (</a:t>
            </a:r>
            <a:r>
              <a:rPr lang="en-GB" sz="1500" dirty="0" err="1"/>
              <a:t>Summenformel</a:t>
            </a:r>
            <a:r>
              <a:rPr lang="en-GB" sz="1500" dirty="0"/>
              <a:t>: </a:t>
            </a:r>
            <a:r>
              <a:rPr lang="en-GB" sz="1800" b="1" dirty="0">
                <a:solidFill>
                  <a:srgbClr val="6600FF"/>
                </a:solidFill>
              </a:rPr>
              <a:t>C</a:t>
            </a:r>
            <a:r>
              <a:rPr lang="en-GB" sz="1800" b="1" baseline="-25000" dirty="0">
                <a:solidFill>
                  <a:srgbClr val="6600FF"/>
                </a:solidFill>
              </a:rPr>
              <a:t>6</a:t>
            </a:r>
            <a:r>
              <a:rPr lang="en-GB" sz="1800" b="1" dirty="0">
                <a:solidFill>
                  <a:srgbClr val="6600FF"/>
                </a:solidFill>
              </a:rPr>
              <a:t>H</a:t>
            </a:r>
            <a:r>
              <a:rPr lang="en-GB" sz="1800" b="1" baseline="-25000" dirty="0">
                <a:solidFill>
                  <a:srgbClr val="6600FF"/>
                </a:solidFill>
              </a:rPr>
              <a:t>7</a:t>
            </a:r>
            <a:r>
              <a:rPr lang="en-GB" sz="1800" b="1" dirty="0">
                <a:solidFill>
                  <a:srgbClr val="6600FF"/>
                </a:solidFill>
              </a:rPr>
              <a:t>NO</a:t>
            </a:r>
            <a:r>
              <a:rPr lang="en-GB" sz="1800" b="1" baseline="-25000" dirty="0">
                <a:solidFill>
                  <a:srgbClr val="6600FF"/>
                </a:solidFill>
              </a:rPr>
              <a:t>3</a:t>
            </a:r>
            <a:r>
              <a:rPr lang="en-GB" sz="1800" b="1" dirty="0">
                <a:solidFill>
                  <a:srgbClr val="6600FF"/>
                </a:solidFill>
              </a:rPr>
              <a:t>S </a:t>
            </a:r>
            <a:r>
              <a:rPr lang="en-GB" sz="1500" dirty="0"/>
              <a:t>/ 1 </a:t>
            </a:r>
            <a:r>
              <a:rPr lang="en-GB" sz="1500" dirty="0" err="1"/>
              <a:t>mol</a:t>
            </a:r>
            <a:r>
              <a:rPr lang="en-GB" sz="1500" dirty="0"/>
              <a:t>:    </a:t>
            </a:r>
            <a:r>
              <a:rPr lang="en-GB" sz="1800" b="1" dirty="0">
                <a:solidFill>
                  <a:srgbClr val="6600FF"/>
                </a:solidFill>
              </a:rPr>
              <a:t>173 g</a:t>
            </a:r>
            <a:r>
              <a:rPr lang="en-GB" sz="1500" dirty="0"/>
              <a:t> / 0.004 </a:t>
            </a:r>
            <a:r>
              <a:rPr lang="en-GB" sz="1500" dirty="0" err="1"/>
              <a:t>mol</a:t>
            </a:r>
            <a:r>
              <a:rPr lang="en-GB" sz="1500" dirty="0"/>
              <a:t>:       </a:t>
            </a:r>
            <a:r>
              <a:rPr lang="en-GB" sz="1800" b="1" u="sng" dirty="0">
                <a:solidFill>
                  <a:srgbClr val="6600FF"/>
                </a:solidFill>
              </a:rPr>
              <a:t>0.69 g</a:t>
            </a:r>
            <a:r>
              <a:rPr lang="en-GB" sz="1500" dirty="0"/>
              <a:t>)</a:t>
            </a:r>
            <a:r>
              <a:rPr lang="de-CH" sz="2000" dirty="0"/>
              <a:t> </a:t>
            </a:r>
          </a:p>
          <a:p>
            <a:pPr marL="533400" indent="-533400" eaLnBrk="1" hangingPunct="1">
              <a:spcBef>
                <a:spcPts val="600"/>
              </a:spcBef>
              <a:buFontTx/>
              <a:buNone/>
            </a:pPr>
            <a:endParaRPr lang="de-CH" sz="2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63FBFDC-DFFC-4757-B56D-96B7BF75B0FF}"/>
              </a:ext>
            </a:extLst>
          </p:cNvPr>
          <p:cNvSpPr txBox="1"/>
          <p:nvPr/>
        </p:nvSpPr>
        <p:spPr>
          <a:xfrm>
            <a:off x="6588223" y="3298056"/>
            <a:ext cx="123295" cy="10081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1D690EB-EA8C-4AB6-97D5-C22B3DAFF847}"/>
              </a:ext>
            </a:extLst>
          </p:cNvPr>
          <p:cNvSpPr txBox="1"/>
          <p:nvPr/>
        </p:nvSpPr>
        <p:spPr>
          <a:xfrm>
            <a:off x="5148064" y="3317046"/>
            <a:ext cx="96661" cy="10081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/>
              <a:t>Zur Durchführung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1438"/>
            <a:ext cx="8507413" cy="2374900"/>
          </a:xfrm>
        </p:spPr>
        <p:txBody>
          <a:bodyPr/>
          <a:lstStyle/>
          <a:p>
            <a:pPr marL="533400" indent="-533400" eaLnBrk="1" hangingPunct="1"/>
            <a:r>
              <a:rPr lang="de-CH" sz="2800" dirty="0"/>
              <a:t>Berechnung der Mengen</a:t>
            </a:r>
          </a:p>
          <a:p>
            <a:pPr marL="533400" indent="-533400" eaLnBrk="1" hangingPunct="1"/>
            <a:r>
              <a:rPr lang="de-CH" sz="2800" dirty="0"/>
              <a:t>Summenformeln aufschreiben (Atome zählen)  auch für Natriumnitrit und Naphthol.</a:t>
            </a:r>
          </a:p>
          <a:p>
            <a:pPr marL="533400" indent="-533400" eaLnBrk="1" hangingPunct="1">
              <a:buFontTx/>
              <a:buNone/>
            </a:pPr>
            <a:r>
              <a:rPr lang="de-CH" sz="2800" dirty="0"/>
              <a:t>	</a:t>
            </a:r>
            <a:endParaRPr lang="de-CH" sz="2800" dirty="0">
              <a:solidFill>
                <a:srgbClr val="6600FF"/>
              </a:solidFill>
            </a:endParaRPr>
          </a:p>
        </p:txBody>
      </p:sp>
      <p:pic>
        <p:nvPicPr>
          <p:cNvPr id="6" name="Inhaltsplatzhalter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8409297" cy="295232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/>
              <a:t>Zur Durchführung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1438"/>
            <a:ext cx="8686800" cy="5516562"/>
          </a:xfrm>
        </p:spPr>
        <p:txBody>
          <a:bodyPr/>
          <a:lstStyle/>
          <a:p>
            <a:pPr marL="533400" indent="-533400" eaLnBrk="1" hangingPunct="1"/>
            <a:r>
              <a:rPr lang="de-CH" sz="2800" dirty="0"/>
              <a:t>Berechnung der Mengen</a:t>
            </a:r>
          </a:p>
          <a:p>
            <a:pPr marL="533400" indent="-533400" eaLnBrk="1" hangingPunct="1"/>
            <a:r>
              <a:rPr lang="de-CH" sz="2800" dirty="0"/>
              <a:t>Summenformeln aufschreiben (Atome zählen)</a:t>
            </a:r>
          </a:p>
          <a:p>
            <a:pPr marL="533400" indent="-533400" eaLnBrk="1" hangingPunct="1">
              <a:buFontTx/>
              <a:buNone/>
            </a:pPr>
            <a:endParaRPr lang="de-CH" sz="1500" dirty="0"/>
          </a:p>
          <a:p>
            <a:pPr marL="533400" indent="-533400" eaLnBrk="1" hangingPunct="1">
              <a:buFontTx/>
              <a:buNone/>
            </a:pPr>
            <a:r>
              <a:rPr lang="de-CH" sz="1500" dirty="0"/>
              <a:t>Bereiten Sie zuerst folgende Mengen und Lösungen vor:</a:t>
            </a:r>
          </a:p>
          <a:p>
            <a:pPr marL="533400" indent="-533400" eaLnBrk="1" hangingPunct="1">
              <a:spcBef>
                <a:spcPts val="600"/>
              </a:spcBef>
              <a:buFontTx/>
              <a:buNone/>
            </a:pPr>
            <a:r>
              <a:rPr lang="de-CH" sz="1500" dirty="0"/>
              <a:t>10 ml 2 </a:t>
            </a:r>
            <a:r>
              <a:rPr lang="de-CH" sz="1500" dirty="0" err="1"/>
              <a:t>mol</a:t>
            </a:r>
            <a:r>
              <a:rPr lang="de-CH" sz="1500" dirty="0"/>
              <a:t>/l </a:t>
            </a:r>
            <a:r>
              <a:rPr lang="de-CH" sz="1500" dirty="0" err="1"/>
              <a:t>NaOH</a:t>
            </a:r>
            <a:r>
              <a:rPr lang="de-CH" sz="1500" dirty="0"/>
              <a:t>  (</a:t>
            </a:r>
            <a:r>
              <a:rPr lang="de-CH" sz="1500" dirty="0" err="1"/>
              <a:t>NaOH</a:t>
            </a:r>
            <a:r>
              <a:rPr lang="de-CH" sz="1500" dirty="0"/>
              <a:t>: 1 </a:t>
            </a:r>
            <a:r>
              <a:rPr lang="de-CH" sz="1500" dirty="0" err="1"/>
              <a:t>mol</a:t>
            </a:r>
            <a:r>
              <a:rPr lang="de-CH" sz="1500" dirty="0"/>
              <a:t>: ……g / abzuwiegen für 10 ml einer Lösung mit 2 </a:t>
            </a:r>
            <a:r>
              <a:rPr lang="de-CH" sz="1500" dirty="0" err="1"/>
              <a:t>mol</a:t>
            </a:r>
            <a:r>
              <a:rPr lang="de-CH" sz="1500" dirty="0"/>
              <a:t>/l: … g)</a:t>
            </a:r>
          </a:p>
          <a:p>
            <a:pPr marL="533400" indent="-533400" eaLnBrk="1" hangingPunct="1">
              <a:spcBef>
                <a:spcPts val="600"/>
              </a:spcBef>
              <a:buFontTx/>
              <a:buNone/>
            </a:pPr>
            <a:r>
              <a:rPr lang="de-CH" sz="1500" dirty="0"/>
              <a:t>0.004 </a:t>
            </a:r>
            <a:r>
              <a:rPr lang="de-CH" sz="1500" dirty="0" err="1"/>
              <a:t>mol</a:t>
            </a:r>
            <a:r>
              <a:rPr lang="de-CH" sz="1500" dirty="0"/>
              <a:t> Natriumnitrit (Summenformel::         </a:t>
            </a:r>
            <a:r>
              <a:rPr lang="de-CH" sz="1600" b="1" dirty="0">
                <a:solidFill>
                  <a:srgbClr val="006600"/>
                </a:solidFill>
              </a:rPr>
              <a:t>NaNO</a:t>
            </a:r>
            <a:r>
              <a:rPr lang="de-CH" sz="1600" b="1" baseline="-25000" dirty="0">
                <a:solidFill>
                  <a:srgbClr val="006600"/>
                </a:solidFill>
              </a:rPr>
              <a:t>2</a:t>
            </a:r>
            <a:r>
              <a:rPr lang="de-CH" sz="1500" dirty="0"/>
              <a:t>  / 1 </a:t>
            </a:r>
            <a:r>
              <a:rPr lang="de-CH" sz="1500" dirty="0" err="1"/>
              <a:t>mol</a:t>
            </a:r>
            <a:r>
              <a:rPr lang="de-CH" sz="1500" dirty="0"/>
              <a:t>: ……… g / 0.004 </a:t>
            </a:r>
            <a:r>
              <a:rPr lang="de-CH" sz="1500" dirty="0" err="1"/>
              <a:t>mol</a:t>
            </a:r>
            <a:r>
              <a:rPr lang="de-CH" sz="1500" dirty="0"/>
              <a:t>: ………… g) </a:t>
            </a:r>
            <a:endParaRPr lang="en-GB" sz="1500" dirty="0"/>
          </a:p>
          <a:p>
            <a:pPr marL="533400" indent="-533400" eaLnBrk="1" hangingPunct="1">
              <a:spcBef>
                <a:spcPts val="600"/>
              </a:spcBef>
              <a:buFontTx/>
              <a:buNone/>
            </a:pPr>
            <a:r>
              <a:rPr lang="en-GB" sz="1500" dirty="0"/>
              <a:t>0.004 </a:t>
            </a:r>
            <a:r>
              <a:rPr lang="en-GB" sz="1500" dirty="0" err="1"/>
              <a:t>mol</a:t>
            </a:r>
            <a:r>
              <a:rPr lang="en-GB" sz="1500" dirty="0"/>
              <a:t> </a:t>
            </a:r>
            <a:r>
              <a:rPr lang="en-GB" sz="1500" dirty="0" err="1"/>
              <a:t>Naphthol</a:t>
            </a:r>
            <a:r>
              <a:rPr lang="en-GB" sz="1500" dirty="0"/>
              <a:t> (</a:t>
            </a:r>
            <a:r>
              <a:rPr lang="en-GB" sz="1500" dirty="0" err="1"/>
              <a:t>Summenformel</a:t>
            </a:r>
            <a:r>
              <a:rPr lang="en-GB" sz="1500" dirty="0"/>
              <a:t>::              </a:t>
            </a:r>
            <a:r>
              <a:rPr lang="en-GB" sz="1600" b="1" dirty="0">
                <a:solidFill>
                  <a:srgbClr val="990099"/>
                </a:solidFill>
              </a:rPr>
              <a:t>C</a:t>
            </a:r>
            <a:r>
              <a:rPr lang="en-GB" sz="1600" b="1" baseline="-25000" dirty="0">
                <a:solidFill>
                  <a:srgbClr val="990099"/>
                </a:solidFill>
              </a:rPr>
              <a:t>10</a:t>
            </a:r>
            <a:r>
              <a:rPr lang="en-GB" sz="1600" b="1" dirty="0">
                <a:solidFill>
                  <a:srgbClr val="990099"/>
                </a:solidFill>
              </a:rPr>
              <a:t>H</a:t>
            </a:r>
            <a:r>
              <a:rPr lang="en-GB" sz="1600" b="1" baseline="-25000" dirty="0">
                <a:solidFill>
                  <a:srgbClr val="990099"/>
                </a:solidFill>
              </a:rPr>
              <a:t>8</a:t>
            </a:r>
            <a:r>
              <a:rPr lang="en-GB" sz="1600" b="1" dirty="0">
                <a:solidFill>
                  <a:srgbClr val="990099"/>
                </a:solidFill>
              </a:rPr>
              <a:t>O</a:t>
            </a:r>
            <a:r>
              <a:rPr lang="en-GB" sz="1400" dirty="0"/>
              <a:t>  </a:t>
            </a:r>
            <a:r>
              <a:rPr lang="en-GB" sz="1500" dirty="0"/>
              <a:t>/ 1 </a:t>
            </a:r>
            <a:r>
              <a:rPr lang="en-GB" sz="1500" dirty="0" err="1"/>
              <a:t>mol</a:t>
            </a:r>
            <a:r>
              <a:rPr lang="en-GB" sz="1500" dirty="0"/>
              <a:t>: ……… g / 0.004 </a:t>
            </a:r>
            <a:r>
              <a:rPr lang="en-GB" sz="1500" dirty="0" err="1"/>
              <a:t>mol</a:t>
            </a:r>
            <a:r>
              <a:rPr lang="en-GB" sz="1500" dirty="0"/>
              <a:t>: ………… g)</a:t>
            </a:r>
          </a:p>
          <a:p>
            <a:pPr marL="533400" indent="-533400" eaLnBrk="1" hangingPunct="1">
              <a:spcBef>
                <a:spcPts val="600"/>
              </a:spcBef>
              <a:buFontTx/>
              <a:buNone/>
            </a:pPr>
            <a:r>
              <a:rPr lang="en-GB" sz="1500" dirty="0"/>
              <a:t>0.004 </a:t>
            </a:r>
            <a:r>
              <a:rPr lang="en-GB" sz="1500" dirty="0" err="1"/>
              <a:t>mol</a:t>
            </a:r>
            <a:r>
              <a:rPr lang="en-GB" sz="1500" dirty="0"/>
              <a:t> </a:t>
            </a:r>
            <a:r>
              <a:rPr lang="en-GB" sz="1500" dirty="0" err="1"/>
              <a:t>Sulfanilsäure</a:t>
            </a:r>
            <a:r>
              <a:rPr lang="en-GB" sz="1500" dirty="0"/>
              <a:t> (</a:t>
            </a:r>
            <a:r>
              <a:rPr lang="en-GB" sz="1500" dirty="0" err="1"/>
              <a:t>Summenformel</a:t>
            </a:r>
            <a:r>
              <a:rPr lang="en-GB" sz="1500" dirty="0"/>
              <a:t>: </a:t>
            </a:r>
            <a:r>
              <a:rPr lang="en-GB" sz="1800" b="1" dirty="0">
                <a:solidFill>
                  <a:srgbClr val="6600FF"/>
                </a:solidFill>
              </a:rPr>
              <a:t>C</a:t>
            </a:r>
            <a:r>
              <a:rPr lang="en-GB" sz="1800" b="1" baseline="-25000" dirty="0">
                <a:solidFill>
                  <a:srgbClr val="6600FF"/>
                </a:solidFill>
              </a:rPr>
              <a:t>6</a:t>
            </a:r>
            <a:r>
              <a:rPr lang="en-GB" sz="1800" b="1" dirty="0">
                <a:solidFill>
                  <a:srgbClr val="6600FF"/>
                </a:solidFill>
              </a:rPr>
              <a:t>H</a:t>
            </a:r>
            <a:r>
              <a:rPr lang="en-GB" sz="1800" b="1" baseline="-25000" dirty="0">
                <a:solidFill>
                  <a:srgbClr val="6600FF"/>
                </a:solidFill>
              </a:rPr>
              <a:t>7</a:t>
            </a:r>
            <a:r>
              <a:rPr lang="en-GB" sz="1800" b="1" dirty="0">
                <a:solidFill>
                  <a:srgbClr val="6600FF"/>
                </a:solidFill>
              </a:rPr>
              <a:t>NO</a:t>
            </a:r>
            <a:r>
              <a:rPr lang="en-GB" sz="1800" b="1" baseline="-25000" dirty="0">
                <a:solidFill>
                  <a:srgbClr val="6600FF"/>
                </a:solidFill>
              </a:rPr>
              <a:t>3</a:t>
            </a:r>
            <a:r>
              <a:rPr lang="en-GB" sz="1800" b="1" dirty="0">
                <a:solidFill>
                  <a:srgbClr val="6600FF"/>
                </a:solidFill>
              </a:rPr>
              <a:t>S </a:t>
            </a:r>
            <a:r>
              <a:rPr lang="en-GB" sz="1500" dirty="0"/>
              <a:t>/ 1 </a:t>
            </a:r>
            <a:r>
              <a:rPr lang="en-GB" sz="1500" dirty="0" err="1"/>
              <a:t>mol</a:t>
            </a:r>
            <a:r>
              <a:rPr lang="en-GB" sz="1500" dirty="0"/>
              <a:t>:    </a:t>
            </a:r>
            <a:r>
              <a:rPr lang="en-GB" sz="1800" b="1" dirty="0">
                <a:solidFill>
                  <a:srgbClr val="6600FF"/>
                </a:solidFill>
              </a:rPr>
              <a:t>173 g</a:t>
            </a:r>
            <a:r>
              <a:rPr lang="en-GB" sz="1500" dirty="0"/>
              <a:t> / 0.004 </a:t>
            </a:r>
            <a:r>
              <a:rPr lang="en-GB" sz="1500" dirty="0" err="1"/>
              <a:t>mol</a:t>
            </a:r>
            <a:r>
              <a:rPr lang="en-GB" sz="1500" dirty="0"/>
              <a:t>:       </a:t>
            </a:r>
            <a:r>
              <a:rPr lang="en-GB" sz="1800" b="1" u="sng" dirty="0">
                <a:solidFill>
                  <a:srgbClr val="6600FF"/>
                </a:solidFill>
              </a:rPr>
              <a:t>0.69 g</a:t>
            </a:r>
            <a:r>
              <a:rPr lang="en-GB" sz="1500" dirty="0"/>
              <a:t>)</a:t>
            </a:r>
            <a:r>
              <a:rPr lang="de-CH" sz="2000" dirty="0"/>
              <a:t> </a:t>
            </a:r>
          </a:p>
          <a:p>
            <a:pPr marL="533400" indent="-533400" eaLnBrk="1" hangingPunct="1">
              <a:buFontTx/>
              <a:buNone/>
            </a:pPr>
            <a:endParaRPr lang="de-CH" sz="2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FF257A0-31F8-4526-A8AF-232745B09112}"/>
              </a:ext>
            </a:extLst>
          </p:cNvPr>
          <p:cNvSpPr txBox="1"/>
          <p:nvPr/>
        </p:nvSpPr>
        <p:spPr>
          <a:xfrm>
            <a:off x="6635579" y="3298056"/>
            <a:ext cx="96661" cy="10081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094680A-BA7E-474F-8F32-2BB3EAF0CB65}"/>
              </a:ext>
            </a:extLst>
          </p:cNvPr>
          <p:cNvSpPr txBox="1"/>
          <p:nvPr/>
        </p:nvSpPr>
        <p:spPr>
          <a:xfrm>
            <a:off x="5195419" y="3317046"/>
            <a:ext cx="96661" cy="10081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40408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/>
              <a:t>Zur Durchführung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1438"/>
            <a:ext cx="8686800" cy="5516562"/>
          </a:xfrm>
        </p:spPr>
        <p:txBody>
          <a:bodyPr/>
          <a:lstStyle/>
          <a:p>
            <a:pPr marL="533400" indent="-533400" eaLnBrk="1" hangingPunct="1"/>
            <a:r>
              <a:rPr lang="de-CH" sz="2800" dirty="0"/>
              <a:t>Berechnung der Mengen</a:t>
            </a:r>
          </a:p>
          <a:p>
            <a:pPr marL="533400" indent="-533400" eaLnBrk="1" hangingPunct="1"/>
            <a:r>
              <a:rPr lang="de-CH" sz="2800" dirty="0"/>
              <a:t>Molare Masse berechnen (Gewichte addieren)</a:t>
            </a:r>
          </a:p>
          <a:p>
            <a:pPr marL="533400" indent="-533400" eaLnBrk="1" hangingPunct="1">
              <a:buFontTx/>
              <a:buNone/>
            </a:pPr>
            <a:endParaRPr lang="de-CH" sz="1500" dirty="0"/>
          </a:p>
          <a:p>
            <a:pPr marL="533400" indent="-533400" eaLnBrk="1" hangingPunct="1">
              <a:buFontTx/>
              <a:buNone/>
            </a:pPr>
            <a:r>
              <a:rPr lang="de-CH" sz="1500" dirty="0"/>
              <a:t>Bereiten Sie zuerst folgende Mengen und Lösungen vor:</a:t>
            </a:r>
          </a:p>
          <a:p>
            <a:pPr marL="533400" indent="-533400" eaLnBrk="1" hangingPunct="1">
              <a:spcBef>
                <a:spcPts val="600"/>
              </a:spcBef>
              <a:buFontTx/>
              <a:buNone/>
            </a:pPr>
            <a:r>
              <a:rPr lang="de-CH" sz="1500" dirty="0"/>
              <a:t>10 ml 2 </a:t>
            </a:r>
            <a:r>
              <a:rPr lang="de-CH" sz="1500" dirty="0" err="1"/>
              <a:t>mol</a:t>
            </a:r>
            <a:r>
              <a:rPr lang="de-CH" sz="1500" dirty="0"/>
              <a:t>/l </a:t>
            </a:r>
            <a:r>
              <a:rPr lang="de-CH" sz="1500" dirty="0" err="1"/>
              <a:t>NaOH</a:t>
            </a:r>
            <a:r>
              <a:rPr lang="de-CH" sz="1500" dirty="0"/>
              <a:t>  (</a:t>
            </a:r>
            <a:r>
              <a:rPr lang="de-CH" sz="1500" dirty="0" err="1"/>
              <a:t>NaOH</a:t>
            </a:r>
            <a:r>
              <a:rPr lang="de-CH" sz="1500" dirty="0"/>
              <a:t>: 1 </a:t>
            </a:r>
            <a:r>
              <a:rPr lang="de-CH" sz="1500" dirty="0" err="1"/>
              <a:t>mol</a:t>
            </a:r>
            <a:r>
              <a:rPr lang="de-CH" sz="1500" dirty="0"/>
              <a:t>: ……g / abzuwiegen für 10 ml einer Lösung mit 2 </a:t>
            </a:r>
            <a:r>
              <a:rPr lang="de-CH" sz="1500" dirty="0" err="1"/>
              <a:t>mol</a:t>
            </a:r>
            <a:r>
              <a:rPr lang="de-CH" sz="1500" dirty="0"/>
              <a:t>/l: … g)</a:t>
            </a:r>
          </a:p>
          <a:p>
            <a:pPr marL="533400" indent="-533400" eaLnBrk="1" hangingPunct="1">
              <a:spcBef>
                <a:spcPts val="600"/>
              </a:spcBef>
              <a:buFontTx/>
              <a:buNone/>
            </a:pPr>
            <a:r>
              <a:rPr lang="de-CH" sz="1500" dirty="0"/>
              <a:t>0.004 </a:t>
            </a:r>
            <a:r>
              <a:rPr lang="de-CH" sz="1500" dirty="0" err="1"/>
              <a:t>mol</a:t>
            </a:r>
            <a:r>
              <a:rPr lang="de-CH" sz="1500" dirty="0"/>
              <a:t> Natriumnitrit (Summenformel::         </a:t>
            </a:r>
            <a:r>
              <a:rPr lang="de-CH" sz="1600" b="1" dirty="0">
                <a:solidFill>
                  <a:srgbClr val="006600"/>
                </a:solidFill>
              </a:rPr>
              <a:t>NaNO</a:t>
            </a:r>
            <a:r>
              <a:rPr lang="de-CH" sz="1600" b="1" baseline="-25000" dirty="0">
                <a:solidFill>
                  <a:srgbClr val="006600"/>
                </a:solidFill>
              </a:rPr>
              <a:t>2</a:t>
            </a:r>
            <a:r>
              <a:rPr lang="de-CH" sz="1500" dirty="0"/>
              <a:t>  / 1 </a:t>
            </a:r>
            <a:r>
              <a:rPr lang="de-CH" sz="1500" dirty="0" err="1"/>
              <a:t>mol</a:t>
            </a:r>
            <a:r>
              <a:rPr lang="de-CH" sz="1500" dirty="0"/>
              <a:t> :      </a:t>
            </a:r>
            <a:r>
              <a:rPr lang="de-CH" sz="1600" b="1" dirty="0">
                <a:solidFill>
                  <a:srgbClr val="006600"/>
                </a:solidFill>
              </a:rPr>
              <a:t>69 g</a:t>
            </a:r>
            <a:r>
              <a:rPr lang="de-CH" sz="1500" dirty="0"/>
              <a:t> / 0.004 </a:t>
            </a:r>
            <a:r>
              <a:rPr lang="de-CH" sz="1500" dirty="0" err="1"/>
              <a:t>mol</a:t>
            </a:r>
            <a:r>
              <a:rPr lang="de-CH" sz="1500" dirty="0"/>
              <a:t>: ………… g) </a:t>
            </a:r>
            <a:endParaRPr lang="en-GB" sz="1500" dirty="0"/>
          </a:p>
          <a:p>
            <a:pPr marL="533400" indent="-533400" eaLnBrk="1" hangingPunct="1">
              <a:spcBef>
                <a:spcPts val="600"/>
              </a:spcBef>
              <a:buFontTx/>
              <a:buNone/>
            </a:pPr>
            <a:r>
              <a:rPr lang="en-GB" sz="1500" dirty="0"/>
              <a:t>0.004 </a:t>
            </a:r>
            <a:r>
              <a:rPr lang="en-GB" sz="1500" dirty="0" err="1"/>
              <a:t>mol</a:t>
            </a:r>
            <a:r>
              <a:rPr lang="en-GB" sz="1500" dirty="0"/>
              <a:t> </a:t>
            </a:r>
            <a:r>
              <a:rPr lang="en-GB" sz="1500" dirty="0" err="1"/>
              <a:t>Naphthol</a:t>
            </a:r>
            <a:r>
              <a:rPr lang="en-GB" sz="1500" dirty="0"/>
              <a:t> (</a:t>
            </a:r>
            <a:r>
              <a:rPr lang="en-GB" sz="1500" dirty="0" err="1"/>
              <a:t>Summenformel</a:t>
            </a:r>
            <a:r>
              <a:rPr lang="en-GB" sz="1500" dirty="0"/>
              <a:t>::              </a:t>
            </a:r>
            <a:r>
              <a:rPr lang="en-GB" sz="1600" b="1" dirty="0">
                <a:solidFill>
                  <a:srgbClr val="990099"/>
                </a:solidFill>
              </a:rPr>
              <a:t>C</a:t>
            </a:r>
            <a:r>
              <a:rPr lang="en-GB" sz="1600" b="1" baseline="-25000" dirty="0">
                <a:solidFill>
                  <a:srgbClr val="990099"/>
                </a:solidFill>
              </a:rPr>
              <a:t>10</a:t>
            </a:r>
            <a:r>
              <a:rPr lang="en-GB" sz="1600" b="1" dirty="0">
                <a:solidFill>
                  <a:srgbClr val="990099"/>
                </a:solidFill>
              </a:rPr>
              <a:t>H</a:t>
            </a:r>
            <a:r>
              <a:rPr lang="en-GB" sz="1600" b="1" baseline="-25000" dirty="0">
                <a:solidFill>
                  <a:srgbClr val="990099"/>
                </a:solidFill>
              </a:rPr>
              <a:t>8</a:t>
            </a:r>
            <a:r>
              <a:rPr lang="en-GB" sz="1600" b="1" dirty="0">
                <a:solidFill>
                  <a:srgbClr val="990099"/>
                </a:solidFill>
              </a:rPr>
              <a:t>O</a:t>
            </a:r>
            <a:r>
              <a:rPr lang="en-GB" sz="1400" dirty="0"/>
              <a:t>  </a:t>
            </a:r>
            <a:r>
              <a:rPr lang="en-GB" sz="1500" dirty="0"/>
              <a:t>/ 1 </a:t>
            </a:r>
            <a:r>
              <a:rPr lang="en-GB" sz="1500" dirty="0" err="1"/>
              <a:t>mol</a:t>
            </a:r>
            <a:r>
              <a:rPr lang="en-GB" sz="1500" dirty="0"/>
              <a:t> :    </a:t>
            </a:r>
            <a:r>
              <a:rPr lang="en-GB" sz="1600" b="1" dirty="0">
                <a:solidFill>
                  <a:srgbClr val="990099"/>
                </a:solidFill>
              </a:rPr>
              <a:t>144 g</a:t>
            </a:r>
            <a:r>
              <a:rPr lang="en-GB" sz="1500" dirty="0"/>
              <a:t> / 0.004 </a:t>
            </a:r>
            <a:r>
              <a:rPr lang="en-GB" sz="1500" dirty="0" err="1"/>
              <a:t>mol</a:t>
            </a:r>
            <a:r>
              <a:rPr lang="en-GB" sz="1500" dirty="0"/>
              <a:t>: ………… g)</a:t>
            </a:r>
          </a:p>
          <a:p>
            <a:pPr marL="533400" indent="-533400" eaLnBrk="1" hangingPunct="1">
              <a:spcBef>
                <a:spcPts val="600"/>
              </a:spcBef>
              <a:buFontTx/>
              <a:buNone/>
            </a:pPr>
            <a:r>
              <a:rPr lang="en-GB" sz="1500" dirty="0"/>
              <a:t>0.004 </a:t>
            </a:r>
            <a:r>
              <a:rPr lang="en-GB" sz="1500" dirty="0" err="1"/>
              <a:t>mol</a:t>
            </a:r>
            <a:r>
              <a:rPr lang="en-GB" sz="1500" dirty="0"/>
              <a:t> </a:t>
            </a:r>
            <a:r>
              <a:rPr lang="en-GB" sz="1500" dirty="0" err="1"/>
              <a:t>Sulfanilsäure</a:t>
            </a:r>
            <a:r>
              <a:rPr lang="en-GB" sz="1500" dirty="0"/>
              <a:t> (</a:t>
            </a:r>
            <a:r>
              <a:rPr lang="en-GB" sz="1500" dirty="0" err="1"/>
              <a:t>Summenformel</a:t>
            </a:r>
            <a:r>
              <a:rPr lang="en-GB" sz="1500" dirty="0"/>
              <a:t>: </a:t>
            </a:r>
            <a:r>
              <a:rPr lang="en-GB" sz="1800" b="1" dirty="0">
                <a:solidFill>
                  <a:srgbClr val="6600FF"/>
                </a:solidFill>
              </a:rPr>
              <a:t>C</a:t>
            </a:r>
            <a:r>
              <a:rPr lang="en-GB" sz="1800" b="1" baseline="-25000" dirty="0">
                <a:solidFill>
                  <a:srgbClr val="6600FF"/>
                </a:solidFill>
              </a:rPr>
              <a:t>6</a:t>
            </a:r>
            <a:r>
              <a:rPr lang="en-GB" sz="1800" b="1" dirty="0">
                <a:solidFill>
                  <a:srgbClr val="6600FF"/>
                </a:solidFill>
              </a:rPr>
              <a:t>H</a:t>
            </a:r>
            <a:r>
              <a:rPr lang="en-GB" sz="1800" b="1" baseline="-25000" dirty="0">
                <a:solidFill>
                  <a:srgbClr val="6600FF"/>
                </a:solidFill>
              </a:rPr>
              <a:t>7</a:t>
            </a:r>
            <a:r>
              <a:rPr lang="en-GB" sz="1800" b="1" dirty="0">
                <a:solidFill>
                  <a:srgbClr val="6600FF"/>
                </a:solidFill>
              </a:rPr>
              <a:t>NO</a:t>
            </a:r>
            <a:r>
              <a:rPr lang="en-GB" sz="1800" b="1" baseline="-25000" dirty="0">
                <a:solidFill>
                  <a:srgbClr val="6600FF"/>
                </a:solidFill>
              </a:rPr>
              <a:t>3</a:t>
            </a:r>
            <a:r>
              <a:rPr lang="en-GB" sz="1800" b="1" dirty="0">
                <a:solidFill>
                  <a:srgbClr val="6600FF"/>
                </a:solidFill>
              </a:rPr>
              <a:t>S </a:t>
            </a:r>
            <a:r>
              <a:rPr lang="en-GB" sz="1500" dirty="0"/>
              <a:t>/ 1 </a:t>
            </a:r>
            <a:r>
              <a:rPr lang="en-GB" sz="1500" dirty="0" err="1"/>
              <a:t>mol</a:t>
            </a:r>
            <a:r>
              <a:rPr lang="en-GB" sz="1500" dirty="0"/>
              <a:t>:    </a:t>
            </a:r>
            <a:r>
              <a:rPr lang="en-GB" sz="1800" b="1" dirty="0">
                <a:solidFill>
                  <a:srgbClr val="6600FF"/>
                </a:solidFill>
              </a:rPr>
              <a:t>173 g</a:t>
            </a:r>
            <a:r>
              <a:rPr lang="en-GB" sz="1500" dirty="0"/>
              <a:t> / 0.004 </a:t>
            </a:r>
            <a:r>
              <a:rPr lang="en-GB" sz="1500" dirty="0" err="1"/>
              <a:t>mol</a:t>
            </a:r>
            <a:r>
              <a:rPr lang="en-GB" sz="1500" dirty="0"/>
              <a:t>:       </a:t>
            </a:r>
            <a:r>
              <a:rPr lang="en-GB" sz="1800" b="1" u="sng" dirty="0">
                <a:solidFill>
                  <a:srgbClr val="6600FF"/>
                </a:solidFill>
              </a:rPr>
              <a:t>0.69 g</a:t>
            </a:r>
            <a:r>
              <a:rPr lang="en-GB" sz="1500" dirty="0"/>
              <a:t>)</a:t>
            </a:r>
            <a:r>
              <a:rPr lang="de-CH" sz="2000" dirty="0"/>
              <a:t>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042B7B2-CF87-4B21-8144-EE7B1B20A2AA}"/>
              </a:ext>
            </a:extLst>
          </p:cNvPr>
          <p:cNvSpPr txBox="1"/>
          <p:nvPr/>
        </p:nvSpPr>
        <p:spPr>
          <a:xfrm>
            <a:off x="6635579" y="3298056"/>
            <a:ext cx="96661" cy="10081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965B746-647D-4199-9786-8D0B97206937}"/>
              </a:ext>
            </a:extLst>
          </p:cNvPr>
          <p:cNvSpPr txBox="1"/>
          <p:nvPr/>
        </p:nvSpPr>
        <p:spPr>
          <a:xfrm>
            <a:off x="5195419" y="3317046"/>
            <a:ext cx="96661" cy="10081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96216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Jahresüberblick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F5BB5A64-49ED-4B09-8D1D-9D45354A99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04839"/>
            <a:ext cx="6840759" cy="4457445"/>
          </a:xfrm>
        </p:spPr>
      </p:pic>
    </p:spTree>
    <p:extLst>
      <p:ext uri="{BB962C8B-B14F-4D97-AF65-F5344CB8AC3E}">
        <p14:creationId xmlns:p14="http://schemas.microsoft.com/office/powerpoint/2010/main" val="1610613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/>
              <a:t>Zur Durchführung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1438"/>
            <a:ext cx="8686800" cy="5516562"/>
          </a:xfrm>
        </p:spPr>
        <p:txBody>
          <a:bodyPr/>
          <a:lstStyle/>
          <a:p>
            <a:pPr marL="533400" indent="-533400" eaLnBrk="1" hangingPunct="1"/>
            <a:r>
              <a:rPr lang="de-CH" sz="2800" dirty="0"/>
              <a:t>Berechnung der Mengen</a:t>
            </a:r>
          </a:p>
          <a:p>
            <a:pPr marL="533400" indent="-533400" eaLnBrk="1" hangingPunct="1"/>
            <a:r>
              <a:rPr lang="de-CH" sz="2800" dirty="0"/>
              <a:t>Berechnen des Reaktionsgewichts</a:t>
            </a:r>
          </a:p>
          <a:p>
            <a:pPr marL="533400" indent="-533400" eaLnBrk="1" hangingPunct="1">
              <a:buFontTx/>
              <a:buNone/>
            </a:pPr>
            <a:endParaRPr lang="de-CH" sz="1500" dirty="0"/>
          </a:p>
          <a:p>
            <a:pPr marL="533400" indent="-533400" eaLnBrk="1" hangingPunct="1">
              <a:buFontTx/>
              <a:buNone/>
            </a:pPr>
            <a:r>
              <a:rPr lang="de-CH" sz="1500" dirty="0"/>
              <a:t>Bereiten Sie zuerst folgende Mengen und Lösungen vor:</a:t>
            </a:r>
          </a:p>
          <a:p>
            <a:pPr marL="533400" indent="-533400" eaLnBrk="1" hangingPunct="1">
              <a:spcBef>
                <a:spcPts val="600"/>
              </a:spcBef>
              <a:buFontTx/>
              <a:buNone/>
            </a:pPr>
            <a:r>
              <a:rPr lang="de-CH" sz="1500" dirty="0"/>
              <a:t>10 ml 2 </a:t>
            </a:r>
            <a:r>
              <a:rPr lang="de-CH" sz="1500" dirty="0" err="1"/>
              <a:t>mol</a:t>
            </a:r>
            <a:r>
              <a:rPr lang="de-CH" sz="1500" dirty="0"/>
              <a:t>/l </a:t>
            </a:r>
            <a:r>
              <a:rPr lang="de-CH" sz="1500" dirty="0" err="1"/>
              <a:t>NaOH</a:t>
            </a:r>
            <a:r>
              <a:rPr lang="de-CH" sz="1500" dirty="0"/>
              <a:t>  (</a:t>
            </a:r>
            <a:r>
              <a:rPr lang="de-CH" sz="1500" dirty="0" err="1"/>
              <a:t>NaOH</a:t>
            </a:r>
            <a:r>
              <a:rPr lang="de-CH" sz="1500" dirty="0"/>
              <a:t>: 1 </a:t>
            </a:r>
            <a:r>
              <a:rPr lang="de-CH" sz="1500" dirty="0" err="1"/>
              <a:t>mol</a:t>
            </a:r>
            <a:r>
              <a:rPr lang="de-CH" sz="1500" dirty="0"/>
              <a:t>: ……g / abzuwiegen für 10 ml einer Lösung mit 2 </a:t>
            </a:r>
            <a:r>
              <a:rPr lang="de-CH" sz="1500" dirty="0" err="1"/>
              <a:t>mol</a:t>
            </a:r>
            <a:r>
              <a:rPr lang="de-CH" sz="1500" dirty="0"/>
              <a:t>/l: … g)</a:t>
            </a:r>
          </a:p>
          <a:p>
            <a:pPr marL="533400" indent="-533400" eaLnBrk="1" hangingPunct="1">
              <a:spcBef>
                <a:spcPts val="600"/>
              </a:spcBef>
              <a:buFontTx/>
              <a:buNone/>
            </a:pPr>
            <a:r>
              <a:rPr lang="de-CH" sz="1500" dirty="0"/>
              <a:t>0.004 </a:t>
            </a:r>
            <a:r>
              <a:rPr lang="de-CH" sz="1500" dirty="0" err="1"/>
              <a:t>mol</a:t>
            </a:r>
            <a:r>
              <a:rPr lang="de-CH" sz="1500" dirty="0"/>
              <a:t> Natriumnitrit (Summenformel::         </a:t>
            </a:r>
            <a:r>
              <a:rPr lang="de-CH" sz="1600" b="1" dirty="0">
                <a:solidFill>
                  <a:srgbClr val="006600"/>
                </a:solidFill>
              </a:rPr>
              <a:t>NaNO</a:t>
            </a:r>
            <a:r>
              <a:rPr lang="de-CH" sz="1600" b="1" baseline="-25000" dirty="0">
                <a:solidFill>
                  <a:srgbClr val="006600"/>
                </a:solidFill>
              </a:rPr>
              <a:t>2</a:t>
            </a:r>
            <a:r>
              <a:rPr lang="de-CH" sz="1500" dirty="0"/>
              <a:t>  / 1 </a:t>
            </a:r>
            <a:r>
              <a:rPr lang="de-CH" sz="1500" dirty="0" err="1"/>
              <a:t>mol</a:t>
            </a:r>
            <a:r>
              <a:rPr lang="de-CH" sz="1500" dirty="0"/>
              <a:t> :      </a:t>
            </a:r>
            <a:r>
              <a:rPr lang="de-CH" sz="1600" b="1" dirty="0">
                <a:solidFill>
                  <a:srgbClr val="006600"/>
                </a:solidFill>
              </a:rPr>
              <a:t>69 g</a:t>
            </a:r>
            <a:r>
              <a:rPr lang="de-CH" sz="1500" dirty="0"/>
              <a:t> / 0.004 </a:t>
            </a:r>
            <a:r>
              <a:rPr lang="de-CH" sz="1500" dirty="0" err="1"/>
              <a:t>mol</a:t>
            </a:r>
            <a:r>
              <a:rPr lang="de-CH" sz="1500" dirty="0"/>
              <a:t>:       </a:t>
            </a:r>
            <a:r>
              <a:rPr lang="de-CH" sz="1800" b="1" u="sng" dirty="0">
                <a:solidFill>
                  <a:srgbClr val="006600"/>
                </a:solidFill>
              </a:rPr>
              <a:t>0.28 g</a:t>
            </a:r>
            <a:r>
              <a:rPr lang="de-CH" sz="1500" dirty="0"/>
              <a:t>) </a:t>
            </a:r>
            <a:endParaRPr lang="en-GB" sz="1500" dirty="0"/>
          </a:p>
          <a:p>
            <a:pPr marL="533400" indent="-533400" eaLnBrk="1" hangingPunct="1">
              <a:spcBef>
                <a:spcPts val="600"/>
              </a:spcBef>
              <a:buFontTx/>
              <a:buNone/>
            </a:pPr>
            <a:r>
              <a:rPr lang="en-GB" sz="1500" dirty="0"/>
              <a:t>0.004 </a:t>
            </a:r>
            <a:r>
              <a:rPr lang="en-GB" sz="1500" dirty="0" err="1"/>
              <a:t>mol</a:t>
            </a:r>
            <a:r>
              <a:rPr lang="en-GB" sz="1500" dirty="0"/>
              <a:t> </a:t>
            </a:r>
            <a:r>
              <a:rPr lang="en-GB" sz="1500" dirty="0" err="1"/>
              <a:t>Naphthol</a:t>
            </a:r>
            <a:r>
              <a:rPr lang="en-GB" sz="1500" dirty="0"/>
              <a:t> (</a:t>
            </a:r>
            <a:r>
              <a:rPr lang="en-GB" sz="1500" dirty="0" err="1"/>
              <a:t>Summenformel</a:t>
            </a:r>
            <a:r>
              <a:rPr lang="en-GB" sz="1500" dirty="0"/>
              <a:t>::              </a:t>
            </a:r>
            <a:r>
              <a:rPr lang="en-GB" sz="1600" b="1" dirty="0">
                <a:solidFill>
                  <a:srgbClr val="990099"/>
                </a:solidFill>
              </a:rPr>
              <a:t>C</a:t>
            </a:r>
            <a:r>
              <a:rPr lang="en-GB" sz="1600" b="1" baseline="-25000" dirty="0">
                <a:solidFill>
                  <a:srgbClr val="990099"/>
                </a:solidFill>
              </a:rPr>
              <a:t>10</a:t>
            </a:r>
            <a:r>
              <a:rPr lang="en-GB" sz="1600" b="1" dirty="0">
                <a:solidFill>
                  <a:srgbClr val="990099"/>
                </a:solidFill>
              </a:rPr>
              <a:t>H</a:t>
            </a:r>
            <a:r>
              <a:rPr lang="en-GB" sz="1600" b="1" baseline="-25000" dirty="0">
                <a:solidFill>
                  <a:srgbClr val="990099"/>
                </a:solidFill>
              </a:rPr>
              <a:t>8</a:t>
            </a:r>
            <a:r>
              <a:rPr lang="en-GB" sz="1600" b="1" dirty="0">
                <a:solidFill>
                  <a:srgbClr val="990099"/>
                </a:solidFill>
              </a:rPr>
              <a:t>O</a:t>
            </a:r>
            <a:r>
              <a:rPr lang="en-GB" sz="1400" dirty="0"/>
              <a:t>  </a:t>
            </a:r>
            <a:r>
              <a:rPr lang="en-GB" sz="1500" dirty="0"/>
              <a:t>/ 1 </a:t>
            </a:r>
            <a:r>
              <a:rPr lang="en-GB" sz="1500" dirty="0" err="1"/>
              <a:t>mol</a:t>
            </a:r>
            <a:r>
              <a:rPr lang="en-GB" sz="1500" dirty="0"/>
              <a:t> :    </a:t>
            </a:r>
            <a:r>
              <a:rPr lang="en-GB" sz="1600" b="1" dirty="0">
                <a:solidFill>
                  <a:srgbClr val="990099"/>
                </a:solidFill>
              </a:rPr>
              <a:t>144 g</a:t>
            </a:r>
            <a:r>
              <a:rPr lang="en-GB" sz="1500" dirty="0"/>
              <a:t> / 0.004 </a:t>
            </a:r>
            <a:r>
              <a:rPr lang="en-GB" sz="1500" dirty="0" err="1"/>
              <a:t>mol</a:t>
            </a:r>
            <a:r>
              <a:rPr lang="en-GB" sz="1500" dirty="0"/>
              <a:t>:       </a:t>
            </a:r>
            <a:r>
              <a:rPr lang="en-GB" sz="1800" b="1" u="sng" dirty="0">
                <a:solidFill>
                  <a:srgbClr val="990099"/>
                </a:solidFill>
              </a:rPr>
              <a:t>0.58 g</a:t>
            </a:r>
            <a:r>
              <a:rPr lang="en-GB" sz="1500" dirty="0"/>
              <a:t>)</a:t>
            </a:r>
          </a:p>
          <a:p>
            <a:pPr marL="533400" indent="-533400" eaLnBrk="1" hangingPunct="1">
              <a:spcBef>
                <a:spcPts val="600"/>
              </a:spcBef>
              <a:buFontTx/>
              <a:buNone/>
            </a:pPr>
            <a:r>
              <a:rPr lang="en-GB" sz="1500" dirty="0"/>
              <a:t>0.004 </a:t>
            </a:r>
            <a:r>
              <a:rPr lang="en-GB" sz="1500" dirty="0" err="1"/>
              <a:t>mol</a:t>
            </a:r>
            <a:r>
              <a:rPr lang="en-GB" sz="1500" dirty="0"/>
              <a:t> </a:t>
            </a:r>
            <a:r>
              <a:rPr lang="en-GB" sz="1500" dirty="0" err="1"/>
              <a:t>Sulfanilsäure</a:t>
            </a:r>
            <a:r>
              <a:rPr lang="en-GB" sz="1500" dirty="0"/>
              <a:t> (</a:t>
            </a:r>
            <a:r>
              <a:rPr lang="en-GB" sz="1500" dirty="0" err="1"/>
              <a:t>Summenformel</a:t>
            </a:r>
            <a:r>
              <a:rPr lang="en-GB" sz="1500" dirty="0"/>
              <a:t>: </a:t>
            </a:r>
            <a:r>
              <a:rPr lang="en-GB" sz="1800" b="1" dirty="0">
                <a:solidFill>
                  <a:srgbClr val="6600FF"/>
                </a:solidFill>
              </a:rPr>
              <a:t>C</a:t>
            </a:r>
            <a:r>
              <a:rPr lang="en-GB" sz="1800" b="1" baseline="-25000" dirty="0">
                <a:solidFill>
                  <a:srgbClr val="6600FF"/>
                </a:solidFill>
              </a:rPr>
              <a:t>6</a:t>
            </a:r>
            <a:r>
              <a:rPr lang="en-GB" sz="1800" b="1" dirty="0">
                <a:solidFill>
                  <a:srgbClr val="6600FF"/>
                </a:solidFill>
              </a:rPr>
              <a:t>H</a:t>
            </a:r>
            <a:r>
              <a:rPr lang="en-GB" sz="1800" b="1" baseline="-25000" dirty="0">
                <a:solidFill>
                  <a:srgbClr val="6600FF"/>
                </a:solidFill>
              </a:rPr>
              <a:t>7</a:t>
            </a:r>
            <a:r>
              <a:rPr lang="en-GB" sz="1800" b="1" dirty="0">
                <a:solidFill>
                  <a:srgbClr val="6600FF"/>
                </a:solidFill>
              </a:rPr>
              <a:t>NO</a:t>
            </a:r>
            <a:r>
              <a:rPr lang="en-GB" sz="1800" b="1" baseline="-25000" dirty="0">
                <a:solidFill>
                  <a:srgbClr val="6600FF"/>
                </a:solidFill>
              </a:rPr>
              <a:t>3</a:t>
            </a:r>
            <a:r>
              <a:rPr lang="en-GB" sz="1800" b="1" dirty="0">
                <a:solidFill>
                  <a:srgbClr val="6600FF"/>
                </a:solidFill>
              </a:rPr>
              <a:t>S </a:t>
            </a:r>
            <a:r>
              <a:rPr lang="en-GB" sz="1500" dirty="0"/>
              <a:t>/ 1 </a:t>
            </a:r>
            <a:r>
              <a:rPr lang="en-GB" sz="1500" dirty="0" err="1"/>
              <a:t>mol</a:t>
            </a:r>
            <a:r>
              <a:rPr lang="en-GB" sz="1500" dirty="0"/>
              <a:t>:    </a:t>
            </a:r>
            <a:r>
              <a:rPr lang="en-GB" sz="1800" b="1" dirty="0">
                <a:solidFill>
                  <a:srgbClr val="6600FF"/>
                </a:solidFill>
              </a:rPr>
              <a:t>173 g</a:t>
            </a:r>
            <a:r>
              <a:rPr lang="en-GB" sz="1500" dirty="0"/>
              <a:t> / 0.004 </a:t>
            </a:r>
            <a:r>
              <a:rPr lang="en-GB" sz="1500" dirty="0" err="1"/>
              <a:t>mol</a:t>
            </a:r>
            <a:r>
              <a:rPr lang="en-GB" sz="1500" dirty="0"/>
              <a:t>:       </a:t>
            </a:r>
            <a:r>
              <a:rPr lang="en-GB" sz="1800" b="1" u="sng" dirty="0">
                <a:solidFill>
                  <a:srgbClr val="6600FF"/>
                </a:solidFill>
              </a:rPr>
              <a:t>0.69 g</a:t>
            </a:r>
            <a:r>
              <a:rPr lang="en-GB" sz="1500" dirty="0"/>
              <a:t>)</a:t>
            </a:r>
            <a:r>
              <a:rPr lang="de-CH" sz="2000" dirty="0"/>
              <a:t>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D6FA80A-96C3-4F52-846B-F6D87B0B2C30}"/>
              </a:ext>
            </a:extLst>
          </p:cNvPr>
          <p:cNvSpPr txBox="1"/>
          <p:nvPr/>
        </p:nvSpPr>
        <p:spPr>
          <a:xfrm>
            <a:off x="6635579" y="3298056"/>
            <a:ext cx="96661" cy="10081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AAC4EBB-BC31-4149-B933-DC26CDB7D546}"/>
              </a:ext>
            </a:extLst>
          </p:cNvPr>
          <p:cNvSpPr txBox="1"/>
          <p:nvPr/>
        </p:nvSpPr>
        <p:spPr>
          <a:xfrm>
            <a:off x="5195419" y="3317046"/>
            <a:ext cx="96661" cy="10081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DBF56A9-7FDF-426C-AF24-A4136115EF36}"/>
              </a:ext>
            </a:extLst>
          </p:cNvPr>
          <p:cNvSpPr txBox="1"/>
          <p:nvPr/>
        </p:nvSpPr>
        <p:spPr>
          <a:xfrm>
            <a:off x="5148064" y="3317046"/>
            <a:ext cx="96661" cy="10081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77467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/>
              <a:t>Zur Durchführung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1438"/>
            <a:ext cx="8686800" cy="5516562"/>
          </a:xfrm>
        </p:spPr>
        <p:txBody>
          <a:bodyPr/>
          <a:lstStyle/>
          <a:p>
            <a:pPr marL="533400" indent="-533400" eaLnBrk="1" hangingPunct="1"/>
            <a:r>
              <a:rPr lang="de-CH" sz="2800" dirty="0"/>
              <a:t>Berechnung der Mengen</a:t>
            </a:r>
          </a:p>
          <a:p>
            <a:pPr marL="533400" indent="-533400" eaLnBrk="1" hangingPunct="1"/>
            <a:r>
              <a:rPr lang="de-CH" sz="2800" dirty="0" err="1"/>
              <a:t>Molarität</a:t>
            </a:r>
            <a:r>
              <a:rPr lang="de-CH" sz="2800" dirty="0"/>
              <a:t> einer Lösung</a:t>
            </a:r>
          </a:p>
          <a:p>
            <a:pPr marL="533400" indent="-533400" eaLnBrk="1" hangingPunct="1">
              <a:buFontTx/>
              <a:buNone/>
            </a:pPr>
            <a:endParaRPr lang="de-CH" sz="1500" dirty="0"/>
          </a:p>
          <a:p>
            <a:pPr marL="533400" indent="-533400" eaLnBrk="1" hangingPunct="1">
              <a:buFontTx/>
              <a:buNone/>
            </a:pPr>
            <a:r>
              <a:rPr lang="de-CH" sz="1500" dirty="0"/>
              <a:t>Bereiten Sie zuerst folgende Mengen und Lösungen vor:</a:t>
            </a:r>
          </a:p>
          <a:p>
            <a:pPr marL="533400" indent="-533400" eaLnBrk="1" hangingPunct="1">
              <a:spcBef>
                <a:spcPts val="600"/>
              </a:spcBef>
              <a:buFontTx/>
              <a:buNone/>
            </a:pPr>
            <a:r>
              <a:rPr lang="de-CH" sz="1500" dirty="0"/>
              <a:t>10 ml 2 </a:t>
            </a:r>
            <a:r>
              <a:rPr lang="de-CH" sz="1500" dirty="0" err="1"/>
              <a:t>mol</a:t>
            </a:r>
            <a:r>
              <a:rPr lang="de-CH" sz="1500" dirty="0"/>
              <a:t>/l </a:t>
            </a:r>
            <a:r>
              <a:rPr lang="de-CH" sz="1500" dirty="0" err="1"/>
              <a:t>NaOH</a:t>
            </a:r>
            <a:r>
              <a:rPr lang="de-CH" sz="1500" dirty="0"/>
              <a:t>  (</a:t>
            </a:r>
            <a:r>
              <a:rPr lang="de-CH" sz="1500" dirty="0" err="1"/>
              <a:t>NaOH</a:t>
            </a:r>
            <a:r>
              <a:rPr lang="de-CH" sz="1500" dirty="0"/>
              <a:t>: 1 </a:t>
            </a:r>
            <a:r>
              <a:rPr lang="de-CH" sz="1500" dirty="0" err="1"/>
              <a:t>mol</a:t>
            </a:r>
            <a:r>
              <a:rPr lang="de-CH" sz="1500" dirty="0"/>
              <a:t>: </a:t>
            </a:r>
            <a:r>
              <a:rPr lang="de-CH" sz="1800" b="1" dirty="0">
                <a:solidFill>
                  <a:srgbClr val="002060"/>
                </a:solidFill>
              </a:rPr>
              <a:t>40 g</a:t>
            </a:r>
            <a:r>
              <a:rPr lang="de-CH" sz="1500" dirty="0"/>
              <a:t> / abzuwiegen für 10 ml einer Lösung mit 2 </a:t>
            </a:r>
            <a:r>
              <a:rPr lang="de-CH" sz="1500" dirty="0" err="1"/>
              <a:t>mol</a:t>
            </a:r>
            <a:r>
              <a:rPr lang="de-CH" sz="1500" dirty="0"/>
              <a:t>/l: … g)</a:t>
            </a:r>
          </a:p>
          <a:p>
            <a:pPr marL="533400" indent="-533400" eaLnBrk="1" hangingPunct="1">
              <a:spcBef>
                <a:spcPts val="600"/>
              </a:spcBef>
              <a:buFontTx/>
              <a:buNone/>
            </a:pPr>
            <a:r>
              <a:rPr lang="de-CH" sz="1500" dirty="0"/>
              <a:t>0.004 </a:t>
            </a:r>
            <a:r>
              <a:rPr lang="de-CH" sz="1500" dirty="0" err="1"/>
              <a:t>mol</a:t>
            </a:r>
            <a:r>
              <a:rPr lang="de-CH" sz="1500" dirty="0"/>
              <a:t> Natriumnitrit (Summenformel::         </a:t>
            </a:r>
            <a:r>
              <a:rPr lang="de-CH" sz="1600" b="1" dirty="0">
                <a:solidFill>
                  <a:srgbClr val="006600"/>
                </a:solidFill>
              </a:rPr>
              <a:t>NaNO</a:t>
            </a:r>
            <a:r>
              <a:rPr lang="de-CH" sz="1600" b="1" baseline="-25000" dirty="0">
                <a:solidFill>
                  <a:srgbClr val="006600"/>
                </a:solidFill>
              </a:rPr>
              <a:t>2</a:t>
            </a:r>
            <a:r>
              <a:rPr lang="de-CH" sz="1500" dirty="0"/>
              <a:t>  / 1 </a:t>
            </a:r>
            <a:r>
              <a:rPr lang="de-CH" sz="1500" dirty="0" err="1"/>
              <a:t>mol</a:t>
            </a:r>
            <a:r>
              <a:rPr lang="de-CH" sz="1500" dirty="0"/>
              <a:t> :      </a:t>
            </a:r>
            <a:r>
              <a:rPr lang="de-CH" sz="1600" b="1" dirty="0">
                <a:solidFill>
                  <a:srgbClr val="006600"/>
                </a:solidFill>
              </a:rPr>
              <a:t>69 g</a:t>
            </a:r>
            <a:r>
              <a:rPr lang="de-CH" sz="1500" dirty="0"/>
              <a:t> / 0.004 </a:t>
            </a:r>
            <a:r>
              <a:rPr lang="de-CH" sz="1500" dirty="0" err="1"/>
              <a:t>mol</a:t>
            </a:r>
            <a:r>
              <a:rPr lang="de-CH" sz="1500" dirty="0"/>
              <a:t>:       </a:t>
            </a:r>
            <a:r>
              <a:rPr lang="de-CH" sz="1800" b="1" u="sng" dirty="0">
                <a:solidFill>
                  <a:srgbClr val="006600"/>
                </a:solidFill>
              </a:rPr>
              <a:t>0.28 g</a:t>
            </a:r>
            <a:r>
              <a:rPr lang="de-CH" sz="1500" dirty="0"/>
              <a:t>) </a:t>
            </a:r>
            <a:endParaRPr lang="en-GB" sz="1500" dirty="0"/>
          </a:p>
          <a:p>
            <a:pPr marL="533400" indent="-533400" eaLnBrk="1" hangingPunct="1">
              <a:spcBef>
                <a:spcPts val="600"/>
              </a:spcBef>
              <a:buFontTx/>
              <a:buNone/>
            </a:pPr>
            <a:r>
              <a:rPr lang="en-GB" sz="1500" dirty="0"/>
              <a:t>0.004 </a:t>
            </a:r>
            <a:r>
              <a:rPr lang="en-GB" sz="1500" dirty="0" err="1"/>
              <a:t>mol</a:t>
            </a:r>
            <a:r>
              <a:rPr lang="en-GB" sz="1500" dirty="0"/>
              <a:t> </a:t>
            </a:r>
            <a:r>
              <a:rPr lang="en-GB" sz="1500" dirty="0" err="1"/>
              <a:t>Naphthol</a:t>
            </a:r>
            <a:r>
              <a:rPr lang="en-GB" sz="1500" dirty="0"/>
              <a:t> (</a:t>
            </a:r>
            <a:r>
              <a:rPr lang="en-GB" sz="1500" dirty="0" err="1"/>
              <a:t>Summenformel</a:t>
            </a:r>
            <a:r>
              <a:rPr lang="en-GB" sz="1500" dirty="0"/>
              <a:t>::              </a:t>
            </a:r>
            <a:r>
              <a:rPr lang="en-GB" sz="1600" b="1" dirty="0">
                <a:solidFill>
                  <a:srgbClr val="990099"/>
                </a:solidFill>
              </a:rPr>
              <a:t>C</a:t>
            </a:r>
            <a:r>
              <a:rPr lang="en-GB" sz="1600" b="1" baseline="-25000" dirty="0">
                <a:solidFill>
                  <a:srgbClr val="990099"/>
                </a:solidFill>
              </a:rPr>
              <a:t>10</a:t>
            </a:r>
            <a:r>
              <a:rPr lang="en-GB" sz="1600" b="1" dirty="0">
                <a:solidFill>
                  <a:srgbClr val="990099"/>
                </a:solidFill>
              </a:rPr>
              <a:t>H</a:t>
            </a:r>
            <a:r>
              <a:rPr lang="en-GB" sz="1600" b="1" baseline="-25000" dirty="0">
                <a:solidFill>
                  <a:srgbClr val="990099"/>
                </a:solidFill>
              </a:rPr>
              <a:t>8</a:t>
            </a:r>
            <a:r>
              <a:rPr lang="en-GB" sz="1600" b="1" dirty="0">
                <a:solidFill>
                  <a:srgbClr val="990099"/>
                </a:solidFill>
              </a:rPr>
              <a:t>O</a:t>
            </a:r>
            <a:r>
              <a:rPr lang="en-GB" sz="1400" dirty="0"/>
              <a:t>  </a:t>
            </a:r>
            <a:r>
              <a:rPr lang="en-GB" sz="1500" dirty="0"/>
              <a:t>/ 1 </a:t>
            </a:r>
            <a:r>
              <a:rPr lang="en-GB" sz="1500" dirty="0" err="1"/>
              <a:t>mol</a:t>
            </a:r>
            <a:r>
              <a:rPr lang="en-GB" sz="1500" dirty="0"/>
              <a:t> :    </a:t>
            </a:r>
            <a:r>
              <a:rPr lang="en-GB" sz="1600" b="1" dirty="0">
                <a:solidFill>
                  <a:srgbClr val="990099"/>
                </a:solidFill>
              </a:rPr>
              <a:t>144 g</a:t>
            </a:r>
            <a:r>
              <a:rPr lang="en-GB" sz="1500" dirty="0"/>
              <a:t> / 0.004 </a:t>
            </a:r>
            <a:r>
              <a:rPr lang="en-GB" sz="1500" dirty="0" err="1"/>
              <a:t>mol</a:t>
            </a:r>
            <a:r>
              <a:rPr lang="en-GB" sz="1500" dirty="0"/>
              <a:t>:       </a:t>
            </a:r>
            <a:r>
              <a:rPr lang="en-GB" sz="1800" b="1" u="sng" dirty="0">
                <a:solidFill>
                  <a:srgbClr val="990099"/>
                </a:solidFill>
              </a:rPr>
              <a:t>0.58 g</a:t>
            </a:r>
            <a:r>
              <a:rPr lang="en-GB" sz="1500" dirty="0"/>
              <a:t>)</a:t>
            </a:r>
          </a:p>
          <a:p>
            <a:pPr marL="533400" indent="-533400" eaLnBrk="1" hangingPunct="1">
              <a:spcBef>
                <a:spcPts val="600"/>
              </a:spcBef>
              <a:buFontTx/>
              <a:buNone/>
            </a:pPr>
            <a:r>
              <a:rPr lang="en-GB" sz="1500" dirty="0"/>
              <a:t>0.004 </a:t>
            </a:r>
            <a:r>
              <a:rPr lang="en-GB" sz="1500" dirty="0" err="1"/>
              <a:t>mol</a:t>
            </a:r>
            <a:r>
              <a:rPr lang="en-GB" sz="1500" dirty="0"/>
              <a:t> </a:t>
            </a:r>
            <a:r>
              <a:rPr lang="en-GB" sz="1500" dirty="0" err="1"/>
              <a:t>Sulfanilsäure</a:t>
            </a:r>
            <a:r>
              <a:rPr lang="en-GB" sz="1500" dirty="0"/>
              <a:t> (</a:t>
            </a:r>
            <a:r>
              <a:rPr lang="en-GB" sz="1500" dirty="0" err="1"/>
              <a:t>Summenformel</a:t>
            </a:r>
            <a:r>
              <a:rPr lang="en-GB" sz="1500" dirty="0"/>
              <a:t>: </a:t>
            </a:r>
            <a:r>
              <a:rPr lang="en-GB" sz="1800" b="1" dirty="0">
                <a:solidFill>
                  <a:srgbClr val="6600FF"/>
                </a:solidFill>
              </a:rPr>
              <a:t>C</a:t>
            </a:r>
            <a:r>
              <a:rPr lang="en-GB" sz="1800" b="1" baseline="-25000" dirty="0">
                <a:solidFill>
                  <a:srgbClr val="6600FF"/>
                </a:solidFill>
              </a:rPr>
              <a:t>6</a:t>
            </a:r>
            <a:r>
              <a:rPr lang="en-GB" sz="1800" b="1" dirty="0">
                <a:solidFill>
                  <a:srgbClr val="6600FF"/>
                </a:solidFill>
              </a:rPr>
              <a:t>H</a:t>
            </a:r>
            <a:r>
              <a:rPr lang="en-GB" sz="1800" b="1" baseline="-25000" dirty="0">
                <a:solidFill>
                  <a:srgbClr val="6600FF"/>
                </a:solidFill>
              </a:rPr>
              <a:t>7</a:t>
            </a:r>
            <a:r>
              <a:rPr lang="en-GB" sz="1800" b="1" dirty="0">
                <a:solidFill>
                  <a:srgbClr val="6600FF"/>
                </a:solidFill>
              </a:rPr>
              <a:t>NO</a:t>
            </a:r>
            <a:r>
              <a:rPr lang="en-GB" sz="1800" b="1" baseline="-25000" dirty="0">
                <a:solidFill>
                  <a:srgbClr val="6600FF"/>
                </a:solidFill>
              </a:rPr>
              <a:t>3</a:t>
            </a:r>
            <a:r>
              <a:rPr lang="en-GB" sz="1800" b="1" dirty="0">
                <a:solidFill>
                  <a:srgbClr val="6600FF"/>
                </a:solidFill>
              </a:rPr>
              <a:t>S </a:t>
            </a:r>
            <a:r>
              <a:rPr lang="en-GB" sz="1500" dirty="0"/>
              <a:t>/ 1 </a:t>
            </a:r>
            <a:r>
              <a:rPr lang="en-GB" sz="1500" dirty="0" err="1"/>
              <a:t>mol</a:t>
            </a:r>
            <a:r>
              <a:rPr lang="en-GB" sz="1500" dirty="0"/>
              <a:t>:    </a:t>
            </a:r>
            <a:r>
              <a:rPr lang="en-GB" sz="1800" b="1" dirty="0">
                <a:solidFill>
                  <a:srgbClr val="6600FF"/>
                </a:solidFill>
              </a:rPr>
              <a:t>173 g</a:t>
            </a:r>
            <a:r>
              <a:rPr lang="en-GB" sz="1500" dirty="0"/>
              <a:t> / 0.004 </a:t>
            </a:r>
            <a:r>
              <a:rPr lang="en-GB" sz="1500" dirty="0" err="1"/>
              <a:t>mol</a:t>
            </a:r>
            <a:r>
              <a:rPr lang="en-GB" sz="1500" dirty="0"/>
              <a:t>:       </a:t>
            </a:r>
            <a:r>
              <a:rPr lang="en-GB" sz="1800" b="1" u="sng" dirty="0">
                <a:solidFill>
                  <a:srgbClr val="6600FF"/>
                </a:solidFill>
              </a:rPr>
              <a:t>0.69 g</a:t>
            </a:r>
            <a:r>
              <a:rPr lang="en-GB" sz="1500" dirty="0"/>
              <a:t>)</a:t>
            </a:r>
            <a:r>
              <a:rPr lang="de-CH" sz="2000" dirty="0"/>
              <a:t> </a:t>
            </a:r>
          </a:p>
          <a:p>
            <a:pPr marL="533400" indent="-533400" eaLnBrk="1" hangingPunct="1">
              <a:spcBef>
                <a:spcPts val="600"/>
              </a:spcBef>
              <a:buFontTx/>
              <a:buNone/>
            </a:pPr>
            <a:endParaRPr lang="de-CH" sz="2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C328E55-5A21-441D-8B53-1463497CAA67}"/>
              </a:ext>
            </a:extLst>
          </p:cNvPr>
          <p:cNvSpPr txBox="1"/>
          <p:nvPr/>
        </p:nvSpPr>
        <p:spPr>
          <a:xfrm>
            <a:off x="6635579" y="3298056"/>
            <a:ext cx="96661" cy="10081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B5FFE54-97C3-449E-9FAD-406969215200}"/>
              </a:ext>
            </a:extLst>
          </p:cNvPr>
          <p:cNvSpPr txBox="1"/>
          <p:nvPr/>
        </p:nvSpPr>
        <p:spPr>
          <a:xfrm>
            <a:off x="5195419" y="3317046"/>
            <a:ext cx="96661" cy="10081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66846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/>
              <a:t>Zur Durchführung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1438"/>
            <a:ext cx="8686800" cy="5516562"/>
          </a:xfrm>
        </p:spPr>
        <p:txBody>
          <a:bodyPr/>
          <a:lstStyle/>
          <a:p>
            <a:pPr marL="533400" indent="-533400" eaLnBrk="1" hangingPunct="1"/>
            <a:r>
              <a:rPr lang="de-CH" sz="2800" dirty="0"/>
              <a:t>Berechnung der Mengen</a:t>
            </a:r>
          </a:p>
          <a:p>
            <a:pPr marL="533400" indent="-533400" eaLnBrk="1" hangingPunct="1"/>
            <a:r>
              <a:rPr lang="de-CH" sz="2800" dirty="0" err="1"/>
              <a:t>Molarität</a:t>
            </a:r>
            <a:r>
              <a:rPr lang="de-CH" sz="2800" dirty="0"/>
              <a:t> einer Lösung</a:t>
            </a:r>
          </a:p>
          <a:p>
            <a:pPr marL="533400" indent="-533400" eaLnBrk="1" hangingPunct="1">
              <a:buFontTx/>
              <a:buNone/>
            </a:pPr>
            <a:endParaRPr lang="de-CH" sz="1500" dirty="0"/>
          </a:p>
          <a:p>
            <a:pPr marL="533400" indent="-533400" eaLnBrk="1" hangingPunct="1">
              <a:buFontTx/>
              <a:buNone/>
            </a:pPr>
            <a:r>
              <a:rPr lang="de-CH" sz="1500" dirty="0"/>
              <a:t>Bereiten Sie zuerst folgende Mengen und Lösungen vor:</a:t>
            </a:r>
          </a:p>
          <a:p>
            <a:pPr marL="533400" indent="-533400" eaLnBrk="1" hangingPunct="1">
              <a:spcBef>
                <a:spcPts val="600"/>
              </a:spcBef>
              <a:buFontTx/>
              <a:buNone/>
            </a:pPr>
            <a:r>
              <a:rPr lang="de-CH" sz="1500" dirty="0"/>
              <a:t>10 ml 2 </a:t>
            </a:r>
            <a:r>
              <a:rPr lang="de-CH" sz="1500" dirty="0" err="1"/>
              <a:t>mol</a:t>
            </a:r>
            <a:r>
              <a:rPr lang="de-CH" sz="1500" dirty="0"/>
              <a:t>/l </a:t>
            </a:r>
            <a:r>
              <a:rPr lang="de-CH" sz="1500" dirty="0" err="1"/>
              <a:t>NaOH</a:t>
            </a:r>
            <a:r>
              <a:rPr lang="de-CH" sz="1500" dirty="0"/>
              <a:t>  (</a:t>
            </a:r>
            <a:r>
              <a:rPr lang="de-CH" sz="1500" dirty="0" err="1"/>
              <a:t>NaOH</a:t>
            </a:r>
            <a:r>
              <a:rPr lang="de-CH" sz="1500" dirty="0"/>
              <a:t>: 1 </a:t>
            </a:r>
            <a:r>
              <a:rPr lang="de-CH" sz="1500" dirty="0" err="1"/>
              <a:t>mol</a:t>
            </a:r>
            <a:r>
              <a:rPr lang="de-CH" sz="1500" dirty="0"/>
              <a:t>: </a:t>
            </a:r>
            <a:r>
              <a:rPr lang="de-CH" sz="1800" b="1" dirty="0">
                <a:solidFill>
                  <a:srgbClr val="002060"/>
                </a:solidFill>
              </a:rPr>
              <a:t>40 g </a:t>
            </a:r>
            <a:r>
              <a:rPr lang="de-CH" sz="1500" dirty="0"/>
              <a:t>/ abzuwiegen für 10 ml einer Lösung mit 2 </a:t>
            </a:r>
            <a:r>
              <a:rPr lang="de-CH" sz="1500" dirty="0" err="1"/>
              <a:t>mol</a:t>
            </a:r>
            <a:r>
              <a:rPr lang="de-CH" sz="1500" dirty="0"/>
              <a:t>/l: </a:t>
            </a:r>
            <a:r>
              <a:rPr lang="de-CH" sz="1800" b="1" dirty="0">
                <a:solidFill>
                  <a:srgbClr val="002060"/>
                </a:solidFill>
              </a:rPr>
              <a:t>0.80 g</a:t>
            </a:r>
            <a:r>
              <a:rPr lang="de-CH" sz="1500" dirty="0"/>
              <a:t>)</a:t>
            </a:r>
          </a:p>
          <a:p>
            <a:pPr marL="533400" indent="-533400" eaLnBrk="1" hangingPunct="1">
              <a:spcBef>
                <a:spcPts val="600"/>
              </a:spcBef>
              <a:buFontTx/>
              <a:buNone/>
            </a:pPr>
            <a:r>
              <a:rPr lang="de-CH" sz="1500" dirty="0"/>
              <a:t>0.004 </a:t>
            </a:r>
            <a:r>
              <a:rPr lang="de-CH" sz="1500" dirty="0" err="1"/>
              <a:t>mol</a:t>
            </a:r>
            <a:r>
              <a:rPr lang="de-CH" sz="1500" dirty="0"/>
              <a:t> Natriumnitrit (Summenformel::         </a:t>
            </a:r>
            <a:r>
              <a:rPr lang="de-CH" sz="1600" b="1" dirty="0">
                <a:solidFill>
                  <a:srgbClr val="006600"/>
                </a:solidFill>
              </a:rPr>
              <a:t>NaNO</a:t>
            </a:r>
            <a:r>
              <a:rPr lang="de-CH" sz="1600" b="1" baseline="-25000" dirty="0">
                <a:solidFill>
                  <a:srgbClr val="006600"/>
                </a:solidFill>
              </a:rPr>
              <a:t>2</a:t>
            </a:r>
            <a:r>
              <a:rPr lang="de-CH" sz="1500" dirty="0"/>
              <a:t>  / 1 </a:t>
            </a:r>
            <a:r>
              <a:rPr lang="de-CH" sz="1500" dirty="0" err="1"/>
              <a:t>mol</a:t>
            </a:r>
            <a:r>
              <a:rPr lang="de-CH" sz="1500" dirty="0"/>
              <a:t> :      </a:t>
            </a:r>
            <a:r>
              <a:rPr lang="de-CH" sz="1600" b="1" dirty="0">
                <a:solidFill>
                  <a:srgbClr val="006600"/>
                </a:solidFill>
              </a:rPr>
              <a:t>69 g</a:t>
            </a:r>
            <a:r>
              <a:rPr lang="de-CH" sz="1500" dirty="0"/>
              <a:t> / 0.004 </a:t>
            </a:r>
            <a:r>
              <a:rPr lang="de-CH" sz="1500" dirty="0" err="1"/>
              <a:t>mol</a:t>
            </a:r>
            <a:r>
              <a:rPr lang="de-CH" sz="1500" dirty="0"/>
              <a:t>:       </a:t>
            </a:r>
            <a:r>
              <a:rPr lang="de-CH" sz="1800" b="1" u="sng" dirty="0">
                <a:solidFill>
                  <a:srgbClr val="006600"/>
                </a:solidFill>
              </a:rPr>
              <a:t>0.28 g</a:t>
            </a:r>
            <a:r>
              <a:rPr lang="de-CH" sz="1500" dirty="0"/>
              <a:t>) </a:t>
            </a:r>
            <a:endParaRPr lang="en-GB" sz="1500" dirty="0"/>
          </a:p>
          <a:p>
            <a:pPr marL="533400" indent="-533400" eaLnBrk="1" hangingPunct="1">
              <a:spcBef>
                <a:spcPts val="600"/>
              </a:spcBef>
              <a:buFontTx/>
              <a:buNone/>
            </a:pPr>
            <a:r>
              <a:rPr lang="en-GB" sz="1500" dirty="0"/>
              <a:t>0.004 </a:t>
            </a:r>
            <a:r>
              <a:rPr lang="en-GB" sz="1500" dirty="0" err="1"/>
              <a:t>mol</a:t>
            </a:r>
            <a:r>
              <a:rPr lang="en-GB" sz="1500" dirty="0"/>
              <a:t> </a:t>
            </a:r>
            <a:r>
              <a:rPr lang="en-GB" sz="1500" dirty="0" err="1"/>
              <a:t>Naphthol</a:t>
            </a:r>
            <a:r>
              <a:rPr lang="en-GB" sz="1500" dirty="0"/>
              <a:t> (</a:t>
            </a:r>
            <a:r>
              <a:rPr lang="en-GB" sz="1500" dirty="0" err="1"/>
              <a:t>Summenformel</a:t>
            </a:r>
            <a:r>
              <a:rPr lang="en-GB" sz="1500" dirty="0"/>
              <a:t>::              </a:t>
            </a:r>
            <a:r>
              <a:rPr lang="en-GB" sz="1600" b="1" dirty="0">
                <a:solidFill>
                  <a:srgbClr val="990099"/>
                </a:solidFill>
              </a:rPr>
              <a:t>C</a:t>
            </a:r>
            <a:r>
              <a:rPr lang="en-GB" sz="1600" b="1" baseline="-25000" dirty="0">
                <a:solidFill>
                  <a:srgbClr val="990099"/>
                </a:solidFill>
              </a:rPr>
              <a:t>10</a:t>
            </a:r>
            <a:r>
              <a:rPr lang="en-GB" sz="1600" b="1" dirty="0">
                <a:solidFill>
                  <a:srgbClr val="990099"/>
                </a:solidFill>
              </a:rPr>
              <a:t>H</a:t>
            </a:r>
            <a:r>
              <a:rPr lang="en-GB" sz="1600" b="1" baseline="-25000" dirty="0">
                <a:solidFill>
                  <a:srgbClr val="990099"/>
                </a:solidFill>
              </a:rPr>
              <a:t>8</a:t>
            </a:r>
            <a:r>
              <a:rPr lang="en-GB" sz="1600" b="1" dirty="0">
                <a:solidFill>
                  <a:srgbClr val="990099"/>
                </a:solidFill>
              </a:rPr>
              <a:t>O</a:t>
            </a:r>
            <a:r>
              <a:rPr lang="en-GB" sz="1400" dirty="0"/>
              <a:t>  </a:t>
            </a:r>
            <a:r>
              <a:rPr lang="en-GB" sz="1500" dirty="0"/>
              <a:t>/ 1 </a:t>
            </a:r>
            <a:r>
              <a:rPr lang="en-GB" sz="1500" dirty="0" err="1"/>
              <a:t>mol</a:t>
            </a:r>
            <a:r>
              <a:rPr lang="en-GB" sz="1500" dirty="0"/>
              <a:t> :    </a:t>
            </a:r>
            <a:r>
              <a:rPr lang="en-GB" sz="1600" b="1" dirty="0">
                <a:solidFill>
                  <a:srgbClr val="990099"/>
                </a:solidFill>
              </a:rPr>
              <a:t>144 g</a:t>
            </a:r>
            <a:r>
              <a:rPr lang="en-GB" sz="1500" dirty="0"/>
              <a:t> / 0.004 </a:t>
            </a:r>
            <a:r>
              <a:rPr lang="en-GB" sz="1500" dirty="0" err="1"/>
              <a:t>mol</a:t>
            </a:r>
            <a:r>
              <a:rPr lang="en-GB" sz="1500" dirty="0"/>
              <a:t>:       </a:t>
            </a:r>
            <a:r>
              <a:rPr lang="en-GB" sz="1800" b="1" u="sng" dirty="0">
                <a:solidFill>
                  <a:srgbClr val="990099"/>
                </a:solidFill>
              </a:rPr>
              <a:t>0.58 g</a:t>
            </a:r>
            <a:r>
              <a:rPr lang="en-GB" sz="1500" dirty="0"/>
              <a:t>)</a:t>
            </a:r>
          </a:p>
          <a:p>
            <a:pPr marL="533400" indent="-533400" eaLnBrk="1" hangingPunct="1">
              <a:spcBef>
                <a:spcPts val="600"/>
              </a:spcBef>
              <a:buFontTx/>
              <a:buNone/>
            </a:pPr>
            <a:r>
              <a:rPr lang="en-GB" sz="1500" dirty="0"/>
              <a:t>0.004 </a:t>
            </a:r>
            <a:r>
              <a:rPr lang="en-GB" sz="1500" dirty="0" err="1"/>
              <a:t>mol</a:t>
            </a:r>
            <a:r>
              <a:rPr lang="en-GB" sz="1500" dirty="0"/>
              <a:t> </a:t>
            </a:r>
            <a:r>
              <a:rPr lang="en-GB" sz="1500" dirty="0" err="1"/>
              <a:t>Sulfanilsäure</a:t>
            </a:r>
            <a:r>
              <a:rPr lang="en-GB" sz="1500" dirty="0"/>
              <a:t> (</a:t>
            </a:r>
            <a:r>
              <a:rPr lang="en-GB" sz="1500" dirty="0" err="1"/>
              <a:t>Summenformel</a:t>
            </a:r>
            <a:r>
              <a:rPr lang="en-GB" sz="1500" dirty="0"/>
              <a:t>: </a:t>
            </a:r>
            <a:r>
              <a:rPr lang="en-GB" sz="1800" b="1" dirty="0">
                <a:solidFill>
                  <a:srgbClr val="6600FF"/>
                </a:solidFill>
              </a:rPr>
              <a:t>C</a:t>
            </a:r>
            <a:r>
              <a:rPr lang="en-GB" sz="1800" b="1" baseline="-25000" dirty="0">
                <a:solidFill>
                  <a:srgbClr val="6600FF"/>
                </a:solidFill>
              </a:rPr>
              <a:t>6</a:t>
            </a:r>
            <a:r>
              <a:rPr lang="en-GB" sz="1800" b="1" dirty="0">
                <a:solidFill>
                  <a:srgbClr val="6600FF"/>
                </a:solidFill>
              </a:rPr>
              <a:t>H</a:t>
            </a:r>
            <a:r>
              <a:rPr lang="en-GB" sz="1800" b="1" baseline="-25000" dirty="0">
                <a:solidFill>
                  <a:srgbClr val="6600FF"/>
                </a:solidFill>
              </a:rPr>
              <a:t>7</a:t>
            </a:r>
            <a:r>
              <a:rPr lang="en-GB" sz="1800" b="1" dirty="0">
                <a:solidFill>
                  <a:srgbClr val="6600FF"/>
                </a:solidFill>
              </a:rPr>
              <a:t>NO</a:t>
            </a:r>
            <a:r>
              <a:rPr lang="en-GB" sz="1800" b="1" baseline="-25000" dirty="0">
                <a:solidFill>
                  <a:srgbClr val="6600FF"/>
                </a:solidFill>
              </a:rPr>
              <a:t>3</a:t>
            </a:r>
            <a:r>
              <a:rPr lang="en-GB" sz="1800" b="1" dirty="0">
                <a:solidFill>
                  <a:srgbClr val="6600FF"/>
                </a:solidFill>
              </a:rPr>
              <a:t>S </a:t>
            </a:r>
            <a:r>
              <a:rPr lang="en-GB" sz="1500" dirty="0"/>
              <a:t>/ 1 </a:t>
            </a:r>
            <a:r>
              <a:rPr lang="en-GB" sz="1500" dirty="0" err="1"/>
              <a:t>mol</a:t>
            </a:r>
            <a:r>
              <a:rPr lang="en-GB" sz="1500" dirty="0"/>
              <a:t>:    </a:t>
            </a:r>
            <a:r>
              <a:rPr lang="en-GB" sz="1800" b="1" dirty="0">
                <a:solidFill>
                  <a:srgbClr val="6600FF"/>
                </a:solidFill>
              </a:rPr>
              <a:t>173 g</a:t>
            </a:r>
            <a:r>
              <a:rPr lang="en-GB" sz="1500" dirty="0"/>
              <a:t> / 0.004 </a:t>
            </a:r>
            <a:r>
              <a:rPr lang="en-GB" sz="1500" dirty="0" err="1"/>
              <a:t>mol</a:t>
            </a:r>
            <a:r>
              <a:rPr lang="en-GB" sz="1500" dirty="0"/>
              <a:t>:       </a:t>
            </a:r>
            <a:r>
              <a:rPr lang="en-GB" sz="1800" b="1" u="sng" dirty="0">
                <a:solidFill>
                  <a:srgbClr val="6600FF"/>
                </a:solidFill>
              </a:rPr>
              <a:t>0.69 g</a:t>
            </a:r>
            <a:r>
              <a:rPr lang="en-GB" sz="1500" dirty="0"/>
              <a:t>)</a:t>
            </a:r>
            <a:r>
              <a:rPr lang="de-CH" sz="2000" dirty="0"/>
              <a:t>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CDECCCA-7B3C-4B9D-A658-07FA5A08DAA1}"/>
              </a:ext>
            </a:extLst>
          </p:cNvPr>
          <p:cNvSpPr txBox="1"/>
          <p:nvPr/>
        </p:nvSpPr>
        <p:spPr>
          <a:xfrm>
            <a:off x="6635579" y="3298056"/>
            <a:ext cx="96661" cy="10081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4F18761-E27F-4094-B46D-D852A0105EB6}"/>
              </a:ext>
            </a:extLst>
          </p:cNvPr>
          <p:cNvSpPr txBox="1"/>
          <p:nvPr/>
        </p:nvSpPr>
        <p:spPr>
          <a:xfrm>
            <a:off x="5148064" y="3317046"/>
            <a:ext cx="96661" cy="10081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0E641DF-D219-4B64-A475-DEE2A21528CA}"/>
              </a:ext>
            </a:extLst>
          </p:cNvPr>
          <p:cNvSpPr txBox="1"/>
          <p:nvPr/>
        </p:nvSpPr>
        <p:spPr>
          <a:xfrm>
            <a:off x="5220072" y="3469446"/>
            <a:ext cx="96661" cy="10081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/>
              <a:t>Durchführung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1438"/>
            <a:ext cx="8686800" cy="719137"/>
          </a:xfrm>
        </p:spPr>
        <p:txBody>
          <a:bodyPr/>
          <a:lstStyle/>
          <a:p>
            <a:pPr marL="533400" indent="-533400" eaLnBrk="1" hangingPunct="1"/>
            <a:r>
              <a:rPr lang="de-CH" sz="2800" dirty="0"/>
              <a:t>Herstellung der Lauge</a:t>
            </a:r>
          </a:p>
          <a:p>
            <a:pPr marL="533400" indent="-533400" eaLnBrk="1" hangingPunct="1">
              <a:buFontTx/>
              <a:buNone/>
            </a:pPr>
            <a:endParaRPr lang="de-CH" sz="2800" dirty="0"/>
          </a:p>
          <a:p>
            <a:pPr marL="533400" indent="-533400" eaLnBrk="1" hangingPunct="1">
              <a:buFontTx/>
              <a:buNone/>
            </a:pPr>
            <a:endParaRPr lang="de-CH" sz="2000" dirty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008063" y="1773238"/>
            <a:ext cx="6660281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2000" dirty="0"/>
              <a:t>Die Sulfanilsäure wird mit                                     versetzt. Dann löst man das Natriumnitrit in 4 ml H</a:t>
            </a:r>
            <a:r>
              <a:rPr lang="de-DE" sz="2000" baseline="-25000" dirty="0"/>
              <a:t>2</a:t>
            </a:r>
            <a:r>
              <a:rPr lang="de-DE" sz="2000" dirty="0"/>
              <a:t>O auf und gibt es zur Sulfanilsäure. Die Mischung wird mit Eiswasser auf 0 °C gekühlt. Unter Rühren wird die Lösung mit 2,5 ml </a:t>
            </a:r>
            <a:r>
              <a:rPr lang="de-DE" sz="2000" dirty="0" err="1"/>
              <a:t>konz</a:t>
            </a:r>
            <a:r>
              <a:rPr lang="de-DE" sz="2000" dirty="0"/>
              <a:t>. </a:t>
            </a:r>
            <a:r>
              <a:rPr lang="de-DE" sz="2000" dirty="0" err="1"/>
              <a:t>HCl</a:t>
            </a:r>
            <a:r>
              <a:rPr lang="de-DE" sz="2000" dirty="0"/>
              <a:t> (0 °C) langsam sauer gesetzt (mit pH-Papier überprüfen). Nebenan wird das Naphthol in                  </a:t>
            </a:r>
          </a:p>
          <a:p>
            <a:r>
              <a:rPr lang="de-DE" sz="2000" dirty="0"/>
              <a:t>                            gelöst, gekühlt und langsam zur </a:t>
            </a:r>
            <a:r>
              <a:rPr lang="de-DE" sz="2000" dirty="0" err="1"/>
              <a:t>diazotierten</a:t>
            </a:r>
            <a:r>
              <a:rPr lang="de-DE" sz="2000" dirty="0"/>
              <a:t> Sulfanilsäure dazu­gegeben. Die breiige Masse wird abgenutscht, bis es eine feste Konsistenz hat.</a:t>
            </a:r>
            <a:endParaRPr lang="de-CH" sz="2000" dirty="0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07504" y="4868863"/>
            <a:ext cx="9036496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de-CH" sz="3200" dirty="0">
                <a:solidFill>
                  <a:srgbClr val="FF0000"/>
                </a:solidFill>
              </a:rPr>
              <a:t>0,80 g </a:t>
            </a:r>
            <a:r>
              <a:rPr lang="de-CH" sz="3200" dirty="0" err="1">
                <a:solidFill>
                  <a:srgbClr val="FF0000"/>
                </a:solidFill>
              </a:rPr>
              <a:t>NaOH</a:t>
            </a:r>
            <a:r>
              <a:rPr lang="de-CH" sz="3200" dirty="0">
                <a:solidFill>
                  <a:srgbClr val="FF0000"/>
                </a:solidFill>
              </a:rPr>
              <a:t> in 10 ml (= 80 g/l) auflösen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de-CH" sz="3200" dirty="0">
                <a:solidFill>
                  <a:srgbClr val="6600FF"/>
                </a:solidFill>
              </a:rPr>
              <a:t>2 ml davon braucht man für die Sulfanilsäure,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de-CH" sz="3200" dirty="0">
                <a:solidFill>
                  <a:srgbClr val="990099"/>
                </a:solidFill>
              </a:rPr>
              <a:t>8 ml davon für das Naphthol.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956585" y="1784123"/>
            <a:ext cx="2690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dirty="0">
                <a:solidFill>
                  <a:srgbClr val="6600FF"/>
                </a:solidFill>
              </a:rPr>
              <a:t>2 ml</a:t>
            </a:r>
            <a:r>
              <a:rPr lang="de-DE" sz="2000" dirty="0"/>
              <a:t> </a:t>
            </a:r>
            <a:r>
              <a:rPr lang="de-DE" sz="2000" dirty="0">
                <a:solidFill>
                  <a:srgbClr val="FF0000"/>
                </a:solidFill>
              </a:rPr>
              <a:t>2-molarer </a:t>
            </a:r>
            <a:r>
              <a:rPr lang="de-DE" sz="2000" dirty="0" err="1">
                <a:solidFill>
                  <a:srgbClr val="FF0000"/>
                </a:solidFill>
              </a:rPr>
              <a:t>NaOH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endParaRPr lang="de-CH" sz="2000" dirty="0"/>
          </a:p>
        </p:txBody>
      </p:sp>
      <p:sp>
        <p:nvSpPr>
          <p:cNvPr id="3" name="Textfeld 2"/>
          <p:cNvSpPr txBox="1"/>
          <p:nvPr/>
        </p:nvSpPr>
        <p:spPr>
          <a:xfrm>
            <a:off x="1032722" y="3282533"/>
            <a:ext cx="7248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990099"/>
                </a:solidFill>
              </a:rPr>
              <a:t>                                                                                          </a:t>
            </a:r>
            <a:r>
              <a:rPr lang="de-CH" sz="2000" dirty="0">
                <a:solidFill>
                  <a:srgbClr val="990099"/>
                </a:solidFill>
              </a:rPr>
              <a:t>8 ml</a:t>
            </a:r>
            <a:r>
              <a:rPr lang="de-DE" sz="2000" dirty="0"/>
              <a:t> </a:t>
            </a:r>
          </a:p>
          <a:p>
            <a:r>
              <a:rPr lang="de-DE" sz="2000" dirty="0">
                <a:solidFill>
                  <a:srgbClr val="FF0000"/>
                </a:solidFill>
              </a:rPr>
              <a:t>2-molarer </a:t>
            </a:r>
            <a:r>
              <a:rPr lang="de-DE" sz="2000" dirty="0" err="1">
                <a:solidFill>
                  <a:srgbClr val="FF0000"/>
                </a:solidFill>
              </a:rPr>
              <a:t>NaOH</a:t>
            </a:r>
            <a:endParaRPr lang="de-CH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uiExpand="1" build="p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/>
              <a:t>Zur Durchführung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1438"/>
            <a:ext cx="8075613" cy="1511300"/>
          </a:xfrm>
        </p:spPr>
        <p:txBody>
          <a:bodyPr/>
          <a:lstStyle/>
          <a:p>
            <a:pPr eaLnBrk="1" hangingPunct="1"/>
            <a:r>
              <a:rPr lang="el-GR" dirty="0">
                <a:cs typeface="Arial" charset="0"/>
              </a:rPr>
              <a:t>β</a:t>
            </a:r>
            <a:r>
              <a:rPr lang="de-CH" dirty="0">
                <a:cs typeface="Arial" charset="0"/>
              </a:rPr>
              <a:t>-</a:t>
            </a:r>
            <a:r>
              <a:rPr lang="de-CH" dirty="0"/>
              <a:t>Naphthol. </a:t>
            </a:r>
            <a:r>
              <a:rPr lang="el-GR" dirty="0">
                <a:cs typeface="Arial" charset="0"/>
              </a:rPr>
              <a:t>β</a:t>
            </a:r>
            <a:r>
              <a:rPr lang="de-CH" dirty="0">
                <a:cs typeface="Arial" charset="0"/>
              </a:rPr>
              <a:t> b</a:t>
            </a:r>
            <a:r>
              <a:rPr lang="de-CH" dirty="0"/>
              <a:t>edeutet, dass die </a:t>
            </a:r>
            <a:r>
              <a:rPr lang="de-CH" dirty="0">
                <a:solidFill>
                  <a:srgbClr val="6600CC"/>
                </a:solidFill>
              </a:rPr>
              <a:t>OH-Gruppe </a:t>
            </a:r>
            <a:r>
              <a:rPr lang="de-CH" dirty="0"/>
              <a:t>an der </a:t>
            </a:r>
            <a:r>
              <a:rPr lang="de-CH" dirty="0">
                <a:solidFill>
                  <a:srgbClr val="6600FF"/>
                </a:solidFill>
              </a:rPr>
              <a:t>zweiten Stelle </a:t>
            </a:r>
            <a:r>
              <a:rPr lang="de-CH" dirty="0"/>
              <a:t>am rechten Benzolring ist.</a:t>
            </a:r>
          </a:p>
        </p:txBody>
      </p:sp>
      <p:pic>
        <p:nvPicPr>
          <p:cNvPr id="17412" name="Picture 6" descr="zFormel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3151188"/>
            <a:ext cx="3959225" cy="3706812"/>
          </a:xfr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/>
              <a:t>Zur Durchführung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341438"/>
            <a:ext cx="8892480" cy="4535834"/>
          </a:xfrm>
        </p:spPr>
        <p:txBody>
          <a:bodyPr/>
          <a:lstStyle/>
          <a:p>
            <a:pPr eaLnBrk="1" hangingPunct="1"/>
            <a:r>
              <a:rPr lang="de-CH" dirty="0">
                <a:cs typeface="Arial" charset="0"/>
              </a:rPr>
              <a:t>Zur Kühlung auf 0 °C gibt man Eiswürfel in Wasser und lässt es ein paar Minuten stehen. Das Wasser hat dann automatisch 0 °C.</a:t>
            </a:r>
          </a:p>
          <a:p>
            <a:pPr eaLnBrk="1" hangingPunct="1"/>
            <a:r>
              <a:rPr lang="de-CH" dirty="0">
                <a:cs typeface="Arial" charset="0"/>
              </a:rPr>
              <a:t>Die Flecken der orangen Farbe gehen auf den Kleidern in der Waschmaschine wieder aus.</a:t>
            </a:r>
          </a:p>
          <a:p>
            <a:pPr eaLnBrk="1" hangingPunct="1"/>
            <a:r>
              <a:rPr lang="de-CH" dirty="0">
                <a:cs typeface="Arial" charset="0"/>
              </a:rPr>
              <a:t>Auf der Haut gehen sie nicht aus, bis sich die Haut erneuert hat.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/>
              <a:t>Zur Durchführung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1438"/>
            <a:ext cx="4402138" cy="4823866"/>
          </a:xfrm>
        </p:spPr>
        <p:txBody>
          <a:bodyPr/>
          <a:lstStyle/>
          <a:p>
            <a:pPr eaLnBrk="1" hangingPunct="1"/>
            <a:r>
              <a:rPr lang="de-CH" dirty="0"/>
              <a:t>Um den Wassergehalt des Farbstoffs zu verkleinern, wird er abgenutscht.</a:t>
            </a:r>
          </a:p>
          <a:p>
            <a:pPr marL="0" indent="0" eaLnBrk="1" hangingPunct="1">
              <a:buNone/>
            </a:pPr>
            <a:endParaRPr lang="de-CH" dirty="0">
              <a:cs typeface="Arial" charset="0"/>
            </a:endParaRPr>
          </a:p>
          <a:p>
            <a:pPr eaLnBrk="1" hangingPunct="1"/>
            <a:r>
              <a:rPr lang="de-CH" dirty="0">
                <a:cs typeface="Arial" charset="0"/>
              </a:rPr>
              <a:t>Abnutschen bedeutet: Filtrieren mit Vakuum</a:t>
            </a:r>
            <a:endParaRPr lang="de-CH" dirty="0"/>
          </a:p>
        </p:txBody>
      </p:sp>
      <p:pic>
        <p:nvPicPr>
          <p:cNvPr id="18436" name="Picture 6" descr="Nutsche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205038"/>
            <a:ext cx="4495800" cy="46529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576882" y="1268760"/>
            <a:ext cx="4038600" cy="748680"/>
          </a:xfrm>
        </p:spPr>
        <p:txBody>
          <a:bodyPr/>
          <a:lstStyle/>
          <a:p>
            <a:pPr marL="0" indent="0">
              <a:buNone/>
            </a:pPr>
            <a:r>
              <a:rPr lang="de-CH" sz="2000" dirty="0"/>
              <a:t>Vakuumpumpe</a:t>
            </a:r>
            <a:endParaRPr lang="de-CH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96751"/>
            <a:ext cx="5406752" cy="2249810"/>
          </a:xfr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de-CH" dirty="0"/>
              <a:t>Zur Durchführung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64904"/>
            <a:ext cx="2862064" cy="429309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405680"/>
            <a:ext cx="2448272" cy="2442831"/>
          </a:xfrm>
          <a:prstGeom prst="rect">
            <a:avLst/>
          </a:prstGeom>
        </p:spPr>
      </p:pic>
      <p:pic>
        <p:nvPicPr>
          <p:cNvPr id="9" name="Picture 6" descr="Nutsche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00905"/>
            <a:ext cx="2627784" cy="271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platzhalter 2"/>
          <p:cNvSpPr txBox="1">
            <a:spLocks/>
          </p:cNvSpPr>
          <p:nvPr/>
        </p:nvSpPr>
        <p:spPr bwMode="auto">
          <a:xfrm>
            <a:off x="179512" y="2190564"/>
            <a:ext cx="4038600" cy="7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de-CH" sz="2000" dirty="0"/>
              <a:t>Nutsche</a:t>
            </a:r>
            <a:endParaRPr lang="de-CH" dirty="0"/>
          </a:p>
        </p:txBody>
      </p:sp>
      <p:sp>
        <p:nvSpPr>
          <p:cNvPr id="11" name="Textplatzhalter 2"/>
          <p:cNvSpPr txBox="1">
            <a:spLocks/>
          </p:cNvSpPr>
          <p:nvPr/>
        </p:nvSpPr>
        <p:spPr bwMode="auto">
          <a:xfrm>
            <a:off x="3347864" y="3962772"/>
            <a:ext cx="2448272" cy="7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de-CH" sz="2000" dirty="0"/>
              <a:t>Mit Filterpapier</a:t>
            </a:r>
            <a:endParaRPr lang="de-CH" dirty="0"/>
          </a:p>
        </p:txBody>
      </p:sp>
      <p:sp>
        <p:nvSpPr>
          <p:cNvPr id="12" name="Textplatzhalter 2"/>
          <p:cNvSpPr txBox="1">
            <a:spLocks/>
          </p:cNvSpPr>
          <p:nvPr/>
        </p:nvSpPr>
        <p:spPr bwMode="auto">
          <a:xfrm>
            <a:off x="6216616" y="3962772"/>
            <a:ext cx="1972470" cy="7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de-CH" sz="2000" dirty="0"/>
              <a:t>Farbstoff oben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2076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/>
              <a:t>Zur Durchführung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341438"/>
            <a:ext cx="8712968" cy="4535834"/>
          </a:xfrm>
        </p:spPr>
        <p:txBody>
          <a:bodyPr/>
          <a:lstStyle/>
          <a:p>
            <a:pPr eaLnBrk="1" hangingPunct="1"/>
            <a:r>
              <a:rPr lang="de-CH" dirty="0">
                <a:cs typeface="Arial" charset="0"/>
              </a:rPr>
              <a:t>Welches Spektrum Ihr Produkt gibt, messen Sie nächstes Mal mit dem Spektrometer.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23" y="2420888"/>
            <a:ext cx="6842905" cy="433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3735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/>
              <a:t>Entsorgung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340768"/>
            <a:ext cx="8229600" cy="5328592"/>
          </a:xfrm>
        </p:spPr>
        <p:txBody>
          <a:bodyPr/>
          <a:lstStyle/>
          <a:p>
            <a:pPr eaLnBrk="1" hangingPunct="1"/>
            <a:r>
              <a:rPr lang="de-CH" dirty="0"/>
              <a:t>Beim Abwaschen hat man die grösste </a:t>
            </a:r>
            <a:r>
              <a:rPr lang="de-CH" b="1" dirty="0"/>
              <a:t>Gefahr</a:t>
            </a:r>
            <a:r>
              <a:rPr lang="de-CH" dirty="0"/>
              <a:t>, mit dem </a:t>
            </a:r>
            <a:r>
              <a:rPr lang="de-CH" b="1" dirty="0"/>
              <a:t>Farbstoff</a:t>
            </a:r>
            <a:r>
              <a:rPr lang="de-CH" dirty="0"/>
              <a:t> in </a:t>
            </a:r>
            <a:r>
              <a:rPr lang="de-CH" b="1" dirty="0"/>
              <a:t>Kontakt </a:t>
            </a:r>
            <a:r>
              <a:rPr lang="de-CH" dirty="0"/>
              <a:t>zu kommen.</a:t>
            </a:r>
          </a:p>
          <a:p>
            <a:pPr eaLnBrk="1" hangingPunct="1"/>
            <a:r>
              <a:rPr lang="de-CH" dirty="0"/>
              <a:t>Das </a:t>
            </a:r>
            <a:r>
              <a:rPr lang="de-CH" dirty="0" err="1"/>
              <a:t>Naphtholorange</a:t>
            </a:r>
            <a:r>
              <a:rPr lang="de-CH" dirty="0"/>
              <a:t> füllen Sie </a:t>
            </a:r>
            <a:r>
              <a:rPr lang="de-CH" b="1" dirty="0"/>
              <a:t>in ein Döschen </a:t>
            </a:r>
            <a:r>
              <a:rPr lang="de-CH" dirty="0"/>
              <a:t>ab für </a:t>
            </a:r>
            <a:r>
              <a:rPr lang="de-CH"/>
              <a:t>die Analyse            (nächstes Mal)</a:t>
            </a:r>
            <a:endParaRPr lang="de-CH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Protokoll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2964427"/>
          </a:xfrm>
        </p:spPr>
        <p:txBody>
          <a:bodyPr/>
          <a:lstStyle/>
          <a:p>
            <a:pPr marL="0" indent="0">
              <a:buNone/>
            </a:pPr>
            <a:r>
              <a:rPr lang="de-CH" dirty="0"/>
              <a:t>Bei </a:t>
            </a:r>
            <a:r>
              <a:rPr lang="de-CH" dirty="0" err="1"/>
              <a:t>Exp</a:t>
            </a:r>
            <a:r>
              <a:rPr lang="de-CH" dirty="0"/>
              <a:t>. 9 schliessen Sie den heutigen Versuch ab.</a:t>
            </a:r>
          </a:p>
          <a:p>
            <a:pPr marL="0" indent="0">
              <a:buNone/>
            </a:pPr>
            <a:r>
              <a:rPr lang="de-CH" dirty="0"/>
              <a:t>Das Protokoll können Sie erst fertig schreiben, wenn Sie beim nächsten Mal im Praktikum das Spektrum gemessen haben. (Abgabe 7 Tage ab dann).</a:t>
            </a:r>
          </a:p>
        </p:txBody>
      </p:sp>
    </p:spTree>
    <p:extLst>
      <p:ext uri="{BB962C8B-B14F-4D97-AF65-F5344CB8AC3E}">
        <p14:creationId xmlns:p14="http://schemas.microsoft.com/office/powerpoint/2010/main" val="179492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/>
              <a:t>Putzen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CH" dirty="0"/>
              <a:t>Orange Farbrückstände fallen sofort auf!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/>
              <a:t>Sicherheitshinweise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eaLnBrk="1" hangingPunct="1"/>
            <a:r>
              <a:rPr lang="de-CH" dirty="0"/>
              <a:t>Natronlauge in Körnern: sehr stark ätzend!</a:t>
            </a:r>
          </a:p>
          <a:p>
            <a:pPr eaLnBrk="1" hangingPunct="1"/>
            <a:r>
              <a:rPr lang="de-CH" dirty="0"/>
              <a:t>Natriumnitrit: brandfördernd, giftig,  					umweltschädlich</a:t>
            </a:r>
          </a:p>
          <a:p>
            <a:pPr eaLnBrk="1" hangingPunct="1"/>
            <a:r>
              <a:rPr lang="de-CH" dirty="0"/>
              <a:t>Naphthol: reizend, umweltgefährlich</a:t>
            </a:r>
          </a:p>
          <a:p>
            <a:pPr eaLnBrk="1" hangingPunct="1"/>
            <a:r>
              <a:rPr lang="de-CH" dirty="0"/>
              <a:t>Sulfanilsäure</a:t>
            </a:r>
            <a:r>
              <a:rPr lang="de-CH"/>
              <a:t>: reizend</a:t>
            </a:r>
            <a:endParaRPr lang="de-CH" dirty="0"/>
          </a:p>
          <a:p>
            <a:pPr eaLnBrk="1" hangingPunct="1"/>
            <a:r>
              <a:rPr lang="de-CH" dirty="0"/>
              <a:t>Salzsäure: ätzend, reizend</a:t>
            </a:r>
          </a:p>
          <a:p>
            <a:pPr eaLnBrk="1" hangingPunct="1">
              <a:spcBef>
                <a:spcPts val="1800"/>
              </a:spcBef>
              <a:buFontTx/>
              <a:buNone/>
            </a:pPr>
            <a:r>
              <a:rPr lang="de-CH" b="1" dirty="0"/>
              <a:t>Schutzbrille tragen!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de-CH" dirty="0"/>
              <a:t>Einführung in die Theorie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852936"/>
            <a:ext cx="5040560" cy="388459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350"/>
            <a:ext cx="5827017" cy="64648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0"/>
            <a:ext cx="4860032" cy="292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4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/>
              <a:t>Einführung in die Theorie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" y="1270191"/>
            <a:ext cx="8219256" cy="5592029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/>
              <a:t>Einführung in die Theorie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2232025" cy="3600450"/>
          </a:xfrm>
        </p:spPr>
        <p:txBody>
          <a:bodyPr/>
          <a:lstStyle/>
          <a:p>
            <a:pPr eaLnBrk="1" hangingPunct="1"/>
            <a:r>
              <a:rPr lang="de-CH" sz="2800"/>
              <a:t>Ganzer Farbkreis/ ganzes Spektrum</a:t>
            </a:r>
          </a:p>
        </p:txBody>
      </p:sp>
      <p:pic>
        <p:nvPicPr>
          <p:cNvPr id="6148" name="Picture 6" descr="farbabsorbtion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1241425"/>
            <a:ext cx="5616575" cy="5616575"/>
          </a:xfr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/>
              <a:t>Einführung in die Theorie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2374900" cy="5589587"/>
          </a:xfrm>
        </p:spPr>
        <p:txBody>
          <a:bodyPr/>
          <a:lstStyle/>
          <a:p>
            <a:pPr eaLnBrk="1" hangingPunct="1"/>
            <a:r>
              <a:rPr lang="de-CH" sz="2800"/>
              <a:t>Spektrum, bei dem die blauen Farben absorbiert wurden. Man sieht nur noch die übrigen Farben</a:t>
            </a:r>
          </a:p>
          <a:p>
            <a:pPr eaLnBrk="1" hangingPunct="1"/>
            <a:r>
              <a:rPr lang="de-CH" sz="2800">
                <a:sym typeface="Wingdings" pitchFamily="2" charset="2"/>
              </a:rPr>
              <a:t>gemischt </a:t>
            </a:r>
            <a:r>
              <a:rPr lang="de-CH" sz="2800" b="1">
                <a:solidFill>
                  <a:srgbClr val="FF6600"/>
                </a:solidFill>
              </a:rPr>
              <a:t>rot-orange</a:t>
            </a:r>
          </a:p>
        </p:txBody>
      </p:sp>
      <p:pic>
        <p:nvPicPr>
          <p:cNvPr id="7172" name="Picture 6" descr="farbabsorbtion2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1241425"/>
            <a:ext cx="5616575" cy="56165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/>
              <a:t>Einführung in die Theorie</a:t>
            </a:r>
          </a:p>
        </p:txBody>
      </p:sp>
      <p:pic>
        <p:nvPicPr>
          <p:cNvPr id="8" name="Inhaltsplatzhalt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" y="1270191"/>
            <a:ext cx="8219256" cy="5592029"/>
          </a:xfrm>
        </p:spPr>
      </p:pic>
    </p:spTree>
    <p:extLst>
      <p:ext uri="{BB962C8B-B14F-4D97-AF65-F5344CB8AC3E}">
        <p14:creationId xmlns:p14="http://schemas.microsoft.com/office/powerpoint/2010/main" val="292442514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/>
              <a:t>Einführung in die Theorie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1"/>
            <a:ext cx="8171147" cy="5589240"/>
          </a:xfr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1442</Words>
  <Application>Microsoft Office PowerPoint</Application>
  <PresentationFormat>Bildschirmpräsentation (4:3)</PresentationFormat>
  <Paragraphs>150</Paragraphs>
  <Slides>31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3" baseType="lpstr">
      <vt:lpstr>Arial</vt:lpstr>
      <vt:lpstr>Standarddesign</vt:lpstr>
      <vt:lpstr>Experiment  Herstellung eines Farbstoffs</vt:lpstr>
      <vt:lpstr>Jahresüberblick</vt:lpstr>
      <vt:lpstr>Protokoll</vt:lpstr>
      <vt:lpstr>Einführung in die Theorie</vt:lpstr>
      <vt:lpstr>Einführung in die Theorie</vt:lpstr>
      <vt:lpstr>Einführung in die Theorie</vt:lpstr>
      <vt:lpstr>Einführung in die Theorie</vt:lpstr>
      <vt:lpstr>Einführung in die Theorie</vt:lpstr>
      <vt:lpstr>Einführung in die Theorie</vt:lpstr>
      <vt:lpstr>Einführung in die Theorie</vt:lpstr>
      <vt:lpstr>Zur Durchführung</vt:lpstr>
      <vt:lpstr>Zur Durchführung</vt:lpstr>
      <vt:lpstr>Zur Durchführung</vt:lpstr>
      <vt:lpstr>Zur Durchführung</vt:lpstr>
      <vt:lpstr>Zur Durchführung</vt:lpstr>
      <vt:lpstr>Zur Durchführung</vt:lpstr>
      <vt:lpstr>Zur Durchführung</vt:lpstr>
      <vt:lpstr>Zur Durchführung</vt:lpstr>
      <vt:lpstr>Zur Durchführung</vt:lpstr>
      <vt:lpstr>Zur Durchführung</vt:lpstr>
      <vt:lpstr>Zur Durchführung</vt:lpstr>
      <vt:lpstr>Zur Durchführung</vt:lpstr>
      <vt:lpstr>Durchführung</vt:lpstr>
      <vt:lpstr>Zur Durchführung</vt:lpstr>
      <vt:lpstr>Zur Durchführung</vt:lpstr>
      <vt:lpstr>Zur Durchführung</vt:lpstr>
      <vt:lpstr>Zur Durchführung</vt:lpstr>
      <vt:lpstr>Zur Durchführung</vt:lpstr>
      <vt:lpstr>Entsorgung</vt:lpstr>
      <vt:lpstr>Putzen</vt:lpstr>
      <vt:lpstr>Sicherheitshinweise</vt:lpstr>
    </vt:vector>
  </TitlesOfParts>
  <Company>Wirtschaftsgymnasium 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 Nr.</dc:title>
  <dc:creator>weber</dc:creator>
  <cp:lastModifiedBy>Konrad Weber</cp:lastModifiedBy>
  <cp:revision>59</cp:revision>
  <dcterms:created xsi:type="dcterms:W3CDTF">2010-11-01T11:16:29Z</dcterms:created>
  <dcterms:modified xsi:type="dcterms:W3CDTF">2021-06-14T12:44:51Z</dcterms:modified>
</cp:coreProperties>
</file>