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65" r:id="rId5"/>
    <p:sldId id="267" r:id="rId6"/>
    <p:sldId id="268" r:id="rId7"/>
    <p:sldId id="270" r:id="rId8"/>
    <p:sldId id="276" r:id="rId9"/>
    <p:sldId id="271" r:id="rId10"/>
    <p:sldId id="273" r:id="rId11"/>
    <p:sldId id="274" r:id="rId12"/>
    <p:sldId id="259" r:id="rId13"/>
    <p:sldId id="260" r:id="rId14"/>
    <p:sldId id="275" r:id="rId15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BC758-9754-40E4-9FAB-2D952BA36EC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276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12FCE-308D-4ED8-A40D-1BA6A2AB2AD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955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C6525-B069-48DA-AF1B-11D1B5F8078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833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3BAC4-475C-4A82-BF8B-B240EE0A0B9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43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7145-FE3F-463E-B47E-C055360C5DA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478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F25D0-FD03-4069-AA22-C124E1E0B41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538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504F-3B7D-48E3-BF26-417886027D5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871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DEBFE-A37A-40FA-94E2-70A81FBB457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845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BB0C-C9A3-4923-82CA-43ECB08CFB7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99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430F4-98B0-4AD6-80FA-85DDD2BD7B6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653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C1F71-3B21-4AE0-9261-7A406D074D9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873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4C6FA97-51A3-4823-A6B2-6C1327881FE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pPr eaLnBrk="1" hangingPunct="1"/>
            <a:r>
              <a:rPr lang="de-CH"/>
              <a:t>Experiment</a:t>
            </a:r>
            <a:br>
              <a:rPr lang="de-CH" dirty="0"/>
            </a:br>
            <a:r>
              <a:rPr lang="de-CH" dirty="0"/>
              <a:t>Organische Elementaranalyse</a:t>
            </a:r>
            <a:br>
              <a:rPr lang="de-CH" dirty="0"/>
            </a:br>
            <a:r>
              <a:rPr lang="de-CH" dirty="0"/>
              <a:t>Teile A bis C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501008"/>
            <a:ext cx="4283968" cy="29691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e-CH" b="1" dirty="0"/>
              <a:t>Teil C:</a:t>
            </a:r>
          </a:p>
          <a:p>
            <a:pPr eaLnBrk="1" hangingPunct="1">
              <a:defRPr/>
            </a:pPr>
            <a:endParaRPr lang="de-CH" dirty="0"/>
          </a:p>
          <a:p>
            <a:pPr eaLnBrk="1" hangingPunct="1">
              <a:defRPr/>
            </a:pPr>
            <a:endParaRPr lang="de-CH" dirty="0"/>
          </a:p>
          <a:p>
            <a:pPr eaLnBrk="1" hangingPunct="1">
              <a:defRPr/>
            </a:pPr>
            <a:endParaRPr lang="de-CH" dirty="0"/>
          </a:p>
          <a:p>
            <a:pPr marL="0" indent="0" eaLnBrk="1" hangingPunct="1">
              <a:buFontTx/>
              <a:buNone/>
              <a:defRPr/>
            </a:pPr>
            <a:endParaRPr lang="de-CH" dirty="0"/>
          </a:p>
          <a:p>
            <a:pPr eaLnBrk="1" hangingPunct="1">
              <a:defRPr/>
            </a:pPr>
            <a:endParaRPr lang="de-CH" dirty="0"/>
          </a:p>
          <a:p>
            <a:pPr eaLnBrk="1" hangingPunct="1">
              <a:defRPr/>
            </a:pPr>
            <a:r>
              <a:rPr lang="de-CH" dirty="0"/>
              <a:t>Der gekrümmte Hals muss in die Flüssigkeit in einem Reagenzglas eingetaucht werden können.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340768"/>
            <a:ext cx="5610319" cy="388843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e-CH" b="1"/>
              <a:t>Teil </a:t>
            </a:r>
            <a:r>
              <a:rPr lang="de-CH" b="1" dirty="0"/>
              <a:t>C:</a:t>
            </a:r>
          </a:p>
          <a:p>
            <a:pPr eaLnBrk="1" hangingPunct="1">
              <a:defRPr/>
            </a:pPr>
            <a:endParaRPr lang="de-CH" dirty="0"/>
          </a:p>
          <a:p>
            <a:pPr eaLnBrk="1" hangingPunct="1">
              <a:defRPr/>
            </a:pPr>
            <a:endParaRPr lang="de-CH" dirty="0"/>
          </a:p>
          <a:p>
            <a:pPr eaLnBrk="1" hangingPunct="1">
              <a:defRPr/>
            </a:pPr>
            <a:endParaRPr lang="de-CH" dirty="0"/>
          </a:p>
          <a:p>
            <a:pPr marL="0" indent="0" eaLnBrk="1" hangingPunct="1">
              <a:buFontTx/>
              <a:buNone/>
              <a:defRPr/>
            </a:pPr>
            <a:endParaRPr lang="de-CH" dirty="0"/>
          </a:p>
          <a:p>
            <a:pPr eaLnBrk="1" hangingPunct="1">
              <a:defRPr/>
            </a:pPr>
            <a:endParaRPr lang="de-CH" dirty="0"/>
          </a:p>
          <a:p>
            <a:pPr eaLnBrk="1" hangingPunct="1">
              <a:defRPr/>
            </a:pPr>
            <a:r>
              <a:rPr lang="de-CH" dirty="0"/>
              <a:t>Holzklammer nicht verkohlen.</a:t>
            </a:r>
          </a:p>
          <a:p>
            <a:pPr eaLnBrk="1" hangingPunct="1">
              <a:defRPr/>
            </a:pPr>
            <a:r>
              <a:rPr lang="de-CH" dirty="0"/>
              <a:t>Alle Beobachtungen notieren.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340768"/>
            <a:ext cx="5610319" cy="3888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Entsorgung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dirty="0"/>
              <a:t>Probegläschen ins Altglas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Putzen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dirty="0"/>
              <a:t>Reagenzglas gut schrubben.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Sicherheitshinweise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e-CH" b="1" dirty="0"/>
              <a:t>Teile A, B und C</a:t>
            </a:r>
          </a:p>
          <a:p>
            <a:pPr eaLnBrk="1" hangingPunct="1">
              <a:defRPr/>
            </a:pPr>
            <a:r>
              <a:rPr lang="de-CH" dirty="0" err="1"/>
              <a:t>Substanzengemisch</a:t>
            </a:r>
            <a:r>
              <a:rPr lang="de-CH" dirty="0"/>
              <a:t>: evtl. reizend, ätzend</a:t>
            </a:r>
            <a:r>
              <a:rPr lang="de-CH"/>
              <a:t>, gesundheitsgefährdend.</a:t>
            </a:r>
          </a:p>
          <a:p>
            <a:pPr eaLnBrk="1" hangingPunct="1">
              <a:defRPr/>
            </a:pPr>
            <a:r>
              <a:rPr lang="de-CH" dirty="0"/>
              <a:t>Kupfer(II)</a:t>
            </a:r>
            <a:r>
              <a:rPr lang="de-CH" dirty="0" err="1"/>
              <a:t>sulfat</a:t>
            </a:r>
            <a:r>
              <a:rPr lang="de-CH" dirty="0"/>
              <a:t>: reizend, umweltschädlich</a:t>
            </a:r>
          </a:p>
          <a:p>
            <a:pPr eaLnBrk="1" hangingPunct="1">
              <a:defRPr/>
            </a:pPr>
            <a:r>
              <a:rPr lang="de-CH" dirty="0"/>
              <a:t>Kupfer(II)</a:t>
            </a:r>
            <a:r>
              <a:rPr lang="de-CH" dirty="0" err="1"/>
              <a:t>oxid</a:t>
            </a:r>
            <a:r>
              <a:rPr lang="de-CH" dirty="0"/>
              <a:t>: reizend, umweltschädlich</a:t>
            </a:r>
          </a:p>
          <a:p>
            <a:pPr eaLnBrk="1" hangingPunct="1">
              <a:defRPr/>
            </a:pPr>
            <a:r>
              <a:rPr lang="de-CH" dirty="0"/>
              <a:t>Bariumhydroxid: ätzend, reizend</a:t>
            </a:r>
          </a:p>
          <a:p>
            <a:pPr marL="0" indent="0" eaLnBrk="1" hangingPunct="1">
              <a:buFontTx/>
              <a:buNone/>
              <a:defRPr/>
            </a:pPr>
            <a:endParaRPr lang="de-CH" dirty="0"/>
          </a:p>
          <a:p>
            <a:pPr marL="0" indent="0" eaLnBrk="1" hangingPunct="1">
              <a:buFontTx/>
              <a:buNone/>
              <a:defRPr/>
            </a:pPr>
            <a:r>
              <a:rPr lang="de-CH" b="1" dirty="0"/>
              <a:t>Schutzbrille tragen!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dirty="0"/>
              <a:t>Sie erhalten ein Gläschen mit einem unbekannten Substanzen-Gemisch.</a:t>
            </a:r>
          </a:p>
          <a:p>
            <a:pPr eaLnBrk="1" hangingPunct="1"/>
            <a:r>
              <a:rPr lang="de-CH" dirty="0"/>
              <a:t>Es sind mehrere Stoffe darin.</a:t>
            </a:r>
          </a:p>
          <a:p>
            <a:pPr eaLnBrk="1" hangingPunct="1"/>
            <a:r>
              <a:rPr lang="de-CH" dirty="0"/>
              <a:t>Sie sollen herausfinden, welche Elemente darin vorkommen.</a:t>
            </a:r>
          </a:p>
          <a:p>
            <a:pPr eaLnBrk="1" hangingPunct="1"/>
            <a:r>
              <a:rPr lang="de-CH" dirty="0"/>
              <a:t>Sie haben dazu 7 Teile durchzuführen.</a:t>
            </a:r>
          </a:p>
          <a:p>
            <a:pPr eaLnBrk="1" hangingPunct="1"/>
            <a:r>
              <a:rPr lang="de-CH" dirty="0"/>
              <a:t>Sie haben 3 Doppelstunden Zeit.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/>
            <a:r>
              <a:rPr lang="de-CH" dirty="0"/>
              <a:t>Das Protokoll ist über das ganze </a:t>
            </a:r>
            <a:r>
              <a:rPr lang="de-CH" dirty="0" err="1"/>
              <a:t>Experi-ment</a:t>
            </a:r>
            <a:r>
              <a:rPr lang="de-CH" dirty="0"/>
              <a:t> (Teile A bis G) zu schreiben.</a:t>
            </a:r>
          </a:p>
          <a:p>
            <a:pPr eaLnBrk="1" hangingPunct="1"/>
            <a:r>
              <a:rPr lang="de-CH" dirty="0"/>
              <a:t>Abgabetermin für das Protokoll ist die 7 Tage nach dem letzten Teil.</a:t>
            </a:r>
          </a:p>
          <a:p>
            <a:pPr eaLnBrk="1" hangingPunct="1"/>
            <a:r>
              <a:rPr lang="de-CH" dirty="0"/>
              <a:t>Das Protokoll ergibt max. 5 Punkte    </a:t>
            </a:r>
          </a:p>
          <a:p>
            <a:pPr eaLnBrk="1" hangingPunct="1"/>
            <a:r>
              <a:rPr lang="de-CH" dirty="0"/>
              <a:t>In einer der 3 Doppellektionen machen Sie die 4. Laborprüfung.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dirty="0"/>
              <a:t>Eine Hinweisreaktion zeigt an, dass ein Stoff…</a:t>
            </a:r>
          </a:p>
          <a:p>
            <a:pPr marL="0" indent="0" eaLnBrk="1" hangingPunct="1">
              <a:buFontTx/>
              <a:buNone/>
              <a:defRPr/>
            </a:pPr>
            <a:endParaRPr lang="de-CH" dirty="0"/>
          </a:p>
          <a:p>
            <a:pPr marL="0" indent="0" eaLnBrk="1" hangingPunct="1">
              <a:buFontTx/>
              <a:buNone/>
              <a:defRPr/>
            </a:pPr>
            <a:endParaRPr lang="de-CH" dirty="0"/>
          </a:p>
          <a:p>
            <a:pPr eaLnBrk="1" hangingPunct="1">
              <a:defRPr/>
            </a:pPr>
            <a:r>
              <a:rPr lang="de-CH" dirty="0"/>
              <a:t>Eine Nachweisreaktion zeigt an, dass ein Stoff…</a:t>
            </a:r>
          </a:p>
          <a:p>
            <a:pPr eaLnBrk="1" hangingPunct="1">
              <a:buFontTx/>
              <a:buNone/>
              <a:defRPr/>
            </a:pPr>
            <a:endParaRPr lang="de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dirty="0"/>
              <a:t>Eine Hinweisreaktion zeigt an, dass ein Stoff </a:t>
            </a:r>
            <a:r>
              <a:rPr lang="de-CH" b="1" dirty="0">
                <a:solidFill>
                  <a:srgbClr val="FF0000"/>
                </a:solidFill>
              </a:rPr>
              <a:t>eventuell vorhanden ist.</a:t>
            </a:r>
          </a:p>
          <a:p>
            <a:pPr marL="0" indent="0" eaLnBrk="1" hangingPunct="1">
              <a:buFontTx/>
              <a:buNone/>
              <a:defRPr/>
            </a:pPr>
            <a:r>
              <a:rPr lang="de-CH" dirty="0">
                <a:solidFill>
                  <a:srgbClr val="FF0000"/>
                </a:solidFill>
              </a:rPr>
              <a:t>   (nur ein Hinweise, eine Vermutung, </a:t>
            </a:r>
          </a:p>
          <a:p>
            <a:pPr marL="0" indent="0" eaLnBrk="1" hangingPunct="1">
              <a:buFontTx/>
              <a:buNone/>
              <a:defRPr/>
            </a:pPr>
            <a:r>
              <a:rPr lang="de-CH" dirty="0">
                <a:solidFill>
                  <a:srgbClr val="FF0000"/>
                </a:solidFill>
              </a:rPr>
              <a:t>   es könnte auch ein anderer Stoff sein)</a:t>
            </a:r>
          </a:p>
          <a:p>
            <a:pPr eaLnBrk="1" hangingPunct="1">
              <a:defRPr/>
            </a:pPr>
            <a:r>
              <a:rPr lang="de-CH" dirty="0"/>
              <a:t>Eine Nachweisreaktion zeigt an, dass ein Stoff…</a:t>
            </a:r>
          </a:p>
          <a:p>
            <a:pPr eaLnBrk="1" hangingPunct="1">
              <a:buFontTx/>
              <a:buNone/>
              <a:defRPr/>
            </a:pPr>
            <a:endParaRPr lang="de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dirty="0"/>
              <a:t>Eine Hinweisreaktion zeigt an, dass ein Stoff </a:t>
            </a:r>
            <a:r>
              <a:rPr lang="de-CH" b="1" dirty="0">
                <a:solidFill>
                  <a:srgbClr val="FF0000"/>
                </a:solidFill>
              </a:rPr>
              <a:t>eventuell vorhanden ist.</a:t>
            </a:r>
          </a:p>
          <a:p>
            <a:pPr marL="0" indent="0" eaLnBrk="1" hangingPunct="1">
              <a:buFontTx/>
              <a:buNone/>
              <a:defRPr/>
            </a:pPr>
            <a:r>
              <a:rPr lang="de-CH" dirty="0">
                <a:solidFill>
                  <a:srgbClr val="FF0000"/>
                </a:solidFill>
              </a:rPr>
              <a:t>   (nur ein Hinweise, eine Vermutung, </a:t>
            </a:r>
          </a:p>
          <a:p>
            <a:pPr marL="0" indent="0" eaLnBrk="1" hangingPunct="1">
              <a:buFontTx/>
              <a:buNone/>
              <a:defRPr/>
            </a:pPr>
            <a:r>
              <a:rPr lang="de-CH" dirty="0">
                <a:solidFill>
                  <a:srgbClr val="FF0000"/>
                </a:solidFill>
              </a:rPr>
              <a:t>   es könnte auch ein anderer Stoff sein)</a:t>
            </a:r>
          </a:p>
          <a:p>
            <a:pPr eaLnBrk="1" hangingPunct="1">
              <a:defRPr/>
            </a:pPr>
            <a:r>
              <a:rPr lang="de-CH" dirty="0"/>
              <a:t>Eine Nachweisreaktion zeigt an, dass ein Stoff </a:t>
            </a:r>
            <a:r>
              <a:rPr lang="de-CH" b="1" dirty="0">
                <a:solidFill>
                  <a:srgbClr val="FF0000"/>
                </a:solidFill>
              </a:rPr>
              <a:t>sicherlich vorhanden ist.</a:t>
            </a:r>
          </a:p>
          <a:p>
            <a:pPr marL="0" indent="0" eaLnBrk="1" hangingPunct="1">
              <a:buFontTx/>
              <a:buNone/>
              <a:defRPr/>
            </a:pPr>
            <a:r>
              <a:rPr lang="de-CH" dirty="0"/>
              <a:t>   </a:t>
            </a:r>
            <a:r>
              <a:rPr lang="de-CH" dirty="0">
                <a:solidFill>
                  <a:srgbClr val="FF0000"/>
                </a:solidFill>
              </a:rPr>
              <a:t>(Nachweis = Beweis)</a:t>
            </a:r>
          </a:p>
          <a:p>
            <a:pPr eaLnBrk="1" hangingPunct="1">
              <a:buFontTx/>
              <a:buNone/>
              <a:defRPr/>
            </a:pPr>
            <a:endParaRPr lang="de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e-CH" dirty="0"/>
              <a:t>   </a:t>
            </a:r>
            <a:r>
              <a:rPr lang="de-CH" b="1" dirty="0"/>
              <a:t>Teil A:</a:t>
            </a:r>
          </a:p>
          <a:p>
            <a:pPr eaLnBrk="1" hangingPunct="1">
              <a:defRPr/>
            </a:pPr>
            <a:r>
              <a:rPr lang="de-CH" dirty="0"/>
              <a:t>In der Kapelle wegen dem Rauch.</a:t>
            </a:r>
          </a:p>
          <a:p>
            <a:pPr eaLnBrk="1" hangingPunct="1">
              <a:defRPr/>
            </a:pPr>
            <a:r>
              <a:rPr lang="de-CH" dirty="0"/>
              <a:t>Holzklammer nicht verkohlen.</a:t>
            </a:r>
          </a:p>
          <a:p>
            <a:pPr eaLnBrk="1" hangingPunct="1">
              <a:defRPr/>
            </a:pPr>
            <a:r>
              <a:rPr lang="de-CH" dirty="0"/>
              <a:t>Öffnung nicht auf Personen richten.</a:t>
            </a:r>
          </a:p>
          <a:p>
            <a:pPr eaLnBrk="1" hangingPunct="1">
              <a:buFontTx/>
              <a:buNone/>
              <a:defRPr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e-CH" dirty="0"/>
              <a:t>   </a:t>
            </a:r>
            <a:r>
              <a:rPr lang="de-CH" b="1" dirty="0"/>
              <a:t>Teil B:</a:t>
            </a:r>
          </a:p>
          <a:p>
            <a:pPr eaLnBrk="1" hangingPunct="1">
              <a:defRPr/>
            </a:pPr>
            <a:r>
              <a:rPr lang="de-CH" dirty="0"/>
              <a:t>Am Arbeitsplatz</a:t>
            </a:r>
          </a:p>
          <a:p>
            <a:pPr eaLnBrk="1" hangingPunct="1">
              <a:defRPr/>
            </a:pPr>
            <a:r>
              <a:rPr lang="de-CH" dirty="0"/>
              <a:t>Probegläschen befüllen</a:t>
            </a:r>
          </a:p>
          <a:p>
            <a:pPr eaLnBrk="1" hangingPunct="1">
              <a:defRPr/>
            </a:pPr>
            <a:r>
              <a:rPr lang="de-CH" dirty="0"/>
              <a:t>Erhitzen</a:t>
            </a:r>
          </a:p>
          <a:p>
            <a:pPr eaLnBrk="1" hangingPunct="1">
              <a:defRPr/>
            </a:pPr>
            <a:r>
              <a:rPr lang="de-CH" dirty="0"/>
              <a:t>Öffnung nicht auf Personen richten.</a:t>
            </a:r>
          </a:p>
          <a:p>
            <a:pPr eaLnBrk="1" hangingPunct="1">
              <a:buFontTx/>
              <a:buNone/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128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Zur Durchführung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de-CH" b="1" dirty="0"/>
              <a:t>Teil C:</a:t>
            </a:r>
          </a:p>
          <a:p>
            <a:pPr eaLnBrk="1" hangingPunct="1">
              <a:defRPr/>
            </a:pPr>
            <a:r>
              <a:rPr lang="de-CH" dirty="0"/>
              <a:t>Am Arbeitsplatz</a:t>
            </a:r>
          </a:p>
          <a:p>
            <a:pPr eaLnBrk="1" hangingPunct="1">
              <a:defRPr/>
            </a:pPr>
            <a:r>
              <a:rPr lang="de-CH" dirty="0"/>
              <a:t>Probegläschen füllen, dann verformen.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Bildschirmpräsentation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Arial</vt:lpstr>
      <vt:lpstr>Standarddesign</vt:lpstr>
      <vt:lpstr>Experiment Organische Elementaranalyse Teile A bis C</vt:lpstr>
      <vt:lpstr>Zur Durchführung</vt:lpstr>
      <vt:lpstr>Zur Durchführung</vt:lpstr>
      <vt:lpstr>Zur Durchführung</vt:lpstr>
      <vt:lpstr>Zur Durchführung</vt:lpstr>
      <vt:lpstr>Zur Durchführung</vt:lpstr>
      <vt:lpstr>Zur Durchführung</vt:lpstr>
      <vt:lpstr>Zur Durchführung</vt:lpstr>
      <vt:lpstr>Zur Durchführung</vt:lpstr>
      <vt:lpstr>Zur Durchführung</vt:lpstr>
      <vt:lpstr>Zur Durchführung</vt:lpstr>
      <vt:lpstr>Entsorgung</vt:lpstr>
      <vt:lpstr>Putzen</vt:lpstr>
      <vt:lpstr>Sicherheitshinweise </vt:lpstr>
    </vt:vector>
  </TitlesOfParts>
  <Company>Wirtschaftsgymnasium 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Nr.</dc:title>
  <dc:creator>weber</dc:creator>
  <cp:lastModifiedBy>Konrad Weber</cp:lastModifiedBy>
  <cp:revision>28</cp:revision>
  <dcterms:created xsi:type="dcterms:W3CDTF">2010-11-01T11:16:29Z</dcterms:created>
  <dcterms:modified xsi:type="dcterms:W3CDTF">2021-06-14T12:08:31Z</dcterms:modified>
</cp:coreProperties>
</file>