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77" r:id="rId4"/>
    <p:sldId id="313" r:id="rId5"/>
    <p:sldId id="300" r:id="rId6"/>
    <p:sldId id="301" r:id="rId7"/>
    <p:sldId id="284" r:id="rId8"/>
    <p:sldId id="302" r:id="rId9"/>
    <p:sldId id="304" r:id="rId10"/>
    <p:sldId id="306" r:id="rId11"/>
    <p:sldId id="298" r:id="rId12"/>
    <p:sldId id="314" r:id="rId13"/>
    <p:sldId id="299" r:id="rId14"/>
    <p:sldId id="312" r:id="rId15"/>
    <p:sldId id="287" r:id="rId16"/>
    <p:sldId id="285" r:id="rId17"/>
    <p:sldId id="286" r:id="rId18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Büttiker" initials="DB" lastIdx="1" clrIdx="0">
    <p:extLst>
      <p:ext uri="{19B8F6BF-5375-455C-9EA6-DF929625EA0E}">
        <p15:presenceInfo xmlns:p15="http://schemas.microsoft.com/office/powerpoint/2012/main" userId="Dominik Bütti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5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6B3C-DD02-47DD-B0AF-BD98C84EB26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071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940E4-1210-421F-A12C-DDEE1737C92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90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5B64D-DAD1-4D6A-85B7-8CAE9942C0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51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1C58-A444-4ACA-8216-729F1ECE8C9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77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EEB9-63A6-4FEF-9854-A8DBE555950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42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6B70-2177-4052-9B4F-CF3F77D4E54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85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B3F7-3312-463E-8256-3DF75EC7497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173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AF1C-D6CB-44CA-A803-8208451301D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53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EF3A-9D17-4D7B-BFB4-8F690826DD4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29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E674-AA62-42A3-805F-FFAC6DB7407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84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DC04-D975-45B9-8388-7DBFE3CEC3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800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BB23D6-1844-43B8-9EAD-658C175E3BF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pPr eaLnBrk="1" hangingPunct="1"/>
            <a:r>
              <a:rPr lang="de-CH" dirty="0"/>
              <a:t>Experiment Nr. 12</a:t>
            </a:r>
            <a:br>
              <a:rPr lang="de-CH" dirty="0"/>
            </a:br>
            <a:r>
              <a:rPr lang="de-CH" dirty="0"/>
              <a:t>Chromatographie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140968"/>
            <a:ext cx="3240360" cy="324036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EFFC39C-2918-4826-8367-98667C5C6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45CC182-F622-4896-A226-58F1B75EB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51A5446-EC4D-498B-A477-39B5FEF3C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72D051-9836-441A-BE64-ADC15BFC2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69" y="1651752"/>
            <a:ext cx="3624866" cy="452596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0CC21A9-B6DA-46BE-A3B2-09BE083C0641}"/>
              </a:ext>
            </a:extLst>
          </p:cNvPr>
          <p:cNvSpPr/>
          <p:nvPr/>
        </p:nvSpPr>
        <p:spPr>
          <a:xfrm>
            <a:off x="3083970" y="3140968"/>
            <a:ext cx="2640158" cy="2880320"/>
          </a:xfrm>
          <a:prstGeom prst="rect">
            <a:avLst/>
          </a:prstGeom>
          <a:blipFill dpi="0" rotWithShape="1">
            <a:blip r:embed="rId4">
              <a:alphaModFix amt="5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6B96B25-B827-46A9-830C-8D5D79A247CC}"/>
              </a:ext>
            </a:extLst>
          </p:cNvPr>
          <p:cNvCxnSpPr/>
          <p:nvPr/>
        </p:nvCxnSpPr>
        <p:spPr>
          <a:xfrm>
            <a:off x="3083970" y="3140968"/>
            <a:ext cx="2640158" cy="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886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UV-Gerät</a:t>
            </a:r>
          </a:p>
        </p:txBody>
      </p:sp>
      <p:pic>
        <p:nvPicPr>
          <p:cNvPr id="4" name="Inhaltsplatzhalt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48" y="1772816"/>
            <a:ext cx="7724384" cy="471616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5968814-7052-410F-BF82-334F57790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45CC182-F622-4896-A226-58F1B75EB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  <p:pic>
        <p:nvPicPr>
          <p:cNvPr id="3" name="Inhaltsplatzhalter 2">
            <a:extLst>
              <a:ext uri="{FF2B5EF4-FFF2-40B4-BE49-F238E27FC236}">
                <a16:creationId xmlns:a16="http://schemas.microsoft.com/office/drawing/2014/main" id="{D6FD66D1-5C54-42DE-B7C5-730F4F3FD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99669" y="1651751"/>
            <a:ext cx="3624866" cy="4525963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6B96B25-B827-46A9-830C-8D5D79A247CC}"/>
              </a:ext>
            </a:extLst>
          </p:cNvPr>
          <p:cNvCxnSpPr/>
          <p:nvPr/>
        </p:nvCxnSpPr>
        <p:spPr>
          <a:xfrm>
            <a:off x="3083970" y="3140968"/>
            <a:ext cx="2640158" cy="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Ellipse 3">
            <a:extLst>
              <a:ext uri="{FF2B5EF4-FFF2-40B4-BE49-F238E27FC236}">
                <a16:creationId xmlns:a16="http://schemas.microsoft.com/office/drawing/2014/main" id="{AAB82296-2DBE-4260-A7EA-EF385CC99F3B}"/>
              </a:ext>
            </a:extLst>
          </p:cNvPr>
          <p:cNvSpPr/>
          <p:nvPr/>
        </p:nvSpPr>
        <p:spPr>
          <a:xfrm>
            <a:off x="4271082" y="5043102"/>
            <a:ext cx="275963" cy="2880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982A841-AA25-4F8D-B56F-CAFA12FCB363}"/>
              </a:ext>
            </a:extLst>
          </p:cNvPr>
          <p:cNvSpPr/>
          <p:nvPr/>
        </p:nvSpPr>
        <p:spPr>
          <a:xfrm>
            <a:off x="3869047" y="4764395"/>
            <a:ext cx="98365" cy="933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0330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Laborprüfung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/>
          <a:lstStyle/>
          <a:p>
            <a:r>
              <a:rPr lang="de-CH" dirty="0"/>
              <a:t>Einzeln. Sonst genau wie in Teil 2. Aber:</a:t>
            </a:r>
          </a:p>
          <a:p>
            <a:pPr marL="0" indent="0">
              <a:buNone/>
            </a:pPr>
            <a:r>
              <a:rPr lang="de-CH" dirty="0"/>
              <a:t>Sie erhalten ein neues Gemisch T1, T2, T3…</a:t>
            </a:r>
          </a:p>
          <a:p>
            <a:r>
              <a:rPr lang="de-CH" dirty="0"/>
              <a:t>Sie sollen mit einem sauberen DC begründet herausfinden, welche Stoffe im Gemisch sind.</a:t>
            </a:r>
          </a:p>
          <a:p>
            <a:r>
              <a:rPr lang="de-CH" dirty="0"/>
              <a:t>Zur Verfügung: Referenzstoffe, </a:t>
            </a:r>
            <a:r>
              <a:rPr lang="de-CH" dirty="0" err="1"/>
              <a:t>Vials</a:t>
            </a:r>
            <a:r>
              <a:rPr lang="de-CH" dirty="0"/>
              <a:t>, Kapillaren und 2 DC-Platten.</a:t>
            </a:r>
          </a:p>
          <a:p>
            <a:r>
              <a:rPr lang="de-CH" dirty="0"/>
              <a:t>Innerhalb dieser Doppellektion</a:t>
            </a:r>
          </a:p>
          <a:p>
            <a:r>
              <a:rPr lang="de-CH" dirty="0"/>
              <a:t>Max. 3 P, zählt zur 4. Note.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5D842EA-7488-454D-B18C-A693F8220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Laborprüfung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/>
          <a:lstStyle/>
          <a:p>
            <a:r>
              <a:rPr lang="de-CH" dirty="0"/>
              <a:t>Bewertungskriterien: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5D842EA-7488-454D-B18C-A693F8220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1DBEEE3A-218F-42B0-A47B-87A2B40EA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235718"/>
              </p:ext>
            </p:extLst>
          </p:nvPr>
        </p:nvGraphicFramePr>
        <p:xfrm>
          <a:off x="-322263" y="2455863"/>
          <a:ext cx="9720263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6618634" imgH="1427239" progId="Word.Document.12">
                  <p:embed/>
                </p:oleObj>
              </mc:Choice>
              <mc:Fallback>
                <p:oleObj name="Document" r:id="rId4" imgW="6618634" imgH="14272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22263" y="2455863"/>
                        <a:ext cx="9720263" cy="209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3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Entsorgung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sz="2800" dirty="0" err="1"/>
              <a:t>Vials</a:t>
            </a:r>
            <a:r>
              <a:rPr lang="de-CH" sz="2800" dirty="0"/>
              <a:t> mit Inhalt, DC-Platten und Kapillaren in den Abfall</a:t>
            </a:r>
          </a:p>
          <a:p>
            <a:pPr eaLnBrk="1" hangingPunct="1"/>
            <a:r>
              <a:rPr lang="de-CH" sz="2800" dirty="0"/>
              <a:t>Spezial-Laufmittel ins Entsorgungsgefäss</a:t>
            </a:r>
          </a:p>
          <a:p>
            <a:pPr eaLnBrk="1" hangingPunct="1">
              <a:buFontTx/>
              <a:buNone/>
            </a:pPr>
            <a:r>
              <a:rPr lang="de-CH" sz="2800" dirty="0"/>
              <a:t>	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694867-A2DC-44CB-A583-F56D5957F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Putzen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27168" cy="4525963"/>
          </a:xfrm>
        </p:spPr>
        <p:txBody>
          <a:bodyPr/>
          <a:lstStyle/>
          <a:p>
            <a:pPr eaLnBrk="1" hangingPunct="1"/>
            <a:r>
              <a:rPr lang="de-CH" sz="2800" dirty="0"/>
              <a:t>Nur die Korpus-Oberfläche</a:t>
            </a:r>
          </a:p>
          <a:p>
            <a:pPr eaLnBrk="1" hangingPunct="1">
              <a:buFontTx/>
              <a:buNone/>
            </a:pPr>
            <a:r>
              <a:rPr lang="de-CH" sz="2800" dirty="0"/>
              <a:t>	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080F2-2C4E-431A-9ABB-D35FD14FD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92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Sicherheitshinweise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925144"/>
          </a:xfrm>
        </p:spPr>
        <p:txBody>
          <a:bodyPr/>
          <a:lstStyle/>
          <a:p>
            <a:pPr eaLnBrk="1" hangingPunct="1"/>
            <a:r>
              <a:rPr lang="de-CH" sz="2800" dirty="0"/>
              <a:t>Speziallaufmittel: gesundheitsschädlich, leichtentzündlich, reizend, umweltschädlich,</a:t>
            </a:r>
          </a:p>
          <a:p>
            <a:pPr eaLnBrk="1" hangingPunct="1"/>
            <a:r>
              <a:rPr lang="de-CH" sz="2800" dirty="0"/>
              <a:t>Acetylsalicylsäure: reizend</a:t>
            </a:r>
          </a:p>
          <a:p>
            <a:pPr eaLnBrk="1" hangingPunct="1"/>
            <a:r>
              <a:rPr lang="de-CH" sz="2800" dirty="0"/>
              <a:t>Vanillin: reizend</a:t>
            </a:r>
          </a:p>
          <a:p>
            <a:pPr eaLnBrk="1" hangingPunct="1"/>
            <a:r>
              <a:rPr lang="de-CH" sz="2800" dirty="0" err="1"/>
              <a:t>Ortho</a:t>
            </a:r>
            <a:r>
              <a:rPr lang="de-CH" sz="2800" dirty="0"/>
              <a:t>-Vanillin: reizend</a:t>
            </a:r>
          </a:p>
          <a:p>
            <a:pPr eaLnBrk="1" hangingPunct="1"/>
            <a:r>
              <a:rPr lang="de-CH" sz="2800" dirty="0"/>
              <a:t>2-Nitrophenol: reizend, gewässergefährdend</a:t>
            </a:r>
          </a:p>
          <a:p>
            <a:pPr eaLnBrk="1" hangingPunct="1"/>
            <a:r>
              <a:rPr lang="de-CH" sz="2800" dirty="0"/>
              <a:t>N-</a:t>
            </a:r>
            <a:r>
              <a:rPr lang="de-CH" sz="2800" dirty="0" err="1"/>
              <a:t>Phenylacetamid</a:t>
            </a:r>
            <a:r>
              <a:rPr lang="de-CH" sz="2800" dirty="0"/>
              <a:t>: reizend</a:t>
            </a:r>
          </a:p>
          <a:p>
            <a:pPr eaLnBrk="1" hangingPunct="1"/>
            <a:endParaRPr lang="de-CH" sz="2800" dirty="0"/>
          </a:p>
          <a:p>
            <a:pPr eaLnBrk="1" hangingPunct="1"/>
            <a:r>
              <a:rPr lang="de-CH" sz="2800" b="1" dirty="0"/>
              <a:t>Schutzbrille tragen obligatorisch</a:t>
            </a:r>
          </a:p>
          <a:p>
            <a:pPr eaLnBrk="1" hangingPunct="1"/>
            <a:endParaRPr lang="de-CH" sz="2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6A696F5-3F75-460F-991C-91FC35323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402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008" y="1864258"/>
            <a:ext cx="8568952" cy="49937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>
                <a:cs typeface="Arial" charset="0"/>
              </a:rPr>
              <a:t>Teil 1:</a:t>
            </a:r>
          </a:p>
          <a:p>
            <a:pPr eaLnBrk="1" hangingPunct="1"/>
            <a:r>
              <a:rPr lang="de-CH" dirty="0"/>
              <a:t>Tabletten pulverisieren (jemand für alle)</a:t>
            </a:r>
          </a:p>
          <a:p>
            <a:pPr eaLnBrk="1" hangingPunct="1"/>
            <a:r>
              <a:rPr lang="de-CH" dirty="0"/>
              <a:t>3 </a:t>
            </a:r>
            <a:r>
              <a:rPr lang="de-CH" dirty="0" err="1"/>
              <a:t>Vials</a:t>
            </a:r>
            <a:r>
              <a:rPr lang="de-CH" dirty="0"/>
              <a:t> befüllen:</a:t>
            </a:r>
          </a:p>
          <a:p>
            <a:pPr marL="0" indent="0" eaLnBrk="1" hangingPunct="1">
              <a:buNone/>
            </a:pPr>
            <a:r>
              <a:rPr lang="de-CH" dirty="0"/>
              <a:t>	Referenz, Medikament X, Medikament 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/>
              <a:t>Laufmittel dazu, kurz schütteln.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/>
              <a:t>DC-Platte beschriften, Punkte setzen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/>
              <a:t>DC mit Spezial-Laufmittel laufen lassen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/>
              <a:t>Auswerten</a:t>
            </a:r>
          </a:p>
          <a:p>
            <a:pPr marL="0" indent="0" eaLnBrk="1" hangingPunct="1">
              <a:buNone/>
            </a:pPr>
            <a:endParaRPr lang="de-CH" dirty="0"/>
          </a:p>
          <a:p>
            <a:pPr eaLnBrk="1" hangingPunct="1"/>
            <a:endParaRPr lang="de-CH" dirty="0"/>
          </a:p>
          <a:p>
            <a:pPr marL="0" indent="0" eaLnBrk="1" hangingPunct="1">
              <a:buNone/>
            </a:pP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976" y="1575712"/>
            <a:ext cx="954984" cy="208823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97E7D69-D751-4C0C-82A9-289E77B1C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70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42952D0A-BA09-41CB-A472-A0362525E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4707640"/>
            <a:ext cx="1790303" cy="128260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82C617E-D42A-4FC0-8282-AD96575AB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4561544"/>
            <a:ext cx="1541512" cy="1458931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8C251DB-2A29-4275-8185-88A90C07A7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0676C4B-529A-4E50-9F23-4BB25FDBD2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2060847"/>
            <a:ext cx="1636723" cy="208823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69BEECF-EDE9-4E6F-890B-AB0FCF1466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8224" y="2237640"/>
            <a:ext cx="1636723" cy="1734647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990"/>
            <a:ext cx="9217025" cy="49937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2800" dirty="0">
                <a:cs typeface="Arial" charset="0"/>
              </a:rPr>
              <a:t>Teil 2:  </a:t>
            </a:r>
            <a:r>
              <a:rPr lang="de-CH" sz="2800" dirty="0"/>
              <a:t>4 </a:t>
            </a:r>
            <a:r>
              <a:rPr lang="de-CH" sz="2800" dirty="0" err="1"/>
              <a:t>Vials</a:t>
            </a:r>
            <a:r>
              <a:rPr lang="de-CH" sz="2800" dirty="0"/>
              <a:t> befüllen: je eine Spatelspitze von </a:t>
            </a:r>
          </a:p>
          <a:p>
            <a:pPr marL="0" indent="0" eaLnBrk="1" hangingPunct="1">
              <a:buNone/>
            </a:pPr>
            <a:endParaRPr lang="de-CH" sz="2800" dirty="0"/>
          </a:p>
          <a:p>
            <a:pPr marL="0" indent="0" eaLnBrk="1" hangingPunct="1">
              <a:buNone/>
            </a:pPr>
            <a:r>
              <a:rPr lang="de-CH" sz="2800" dirty="0"/>
              <a:t>Vanillin:		 	ortho-Vanillin:</a:t>
            </a:r>
          </a:p>
          <a:p>
            <a:pPr marL="0" indent="0" eaLnBrk="1" hangingPunct="1">
              <a:buNone/>
            </a:pPr>
            <a:endParaRPr lang="de-CH" sz="2800" dirty="0"/>
          </a:p>
          <a:p>
            <a:pPr marL="0" indent="0" eaLnBrk="1" hangingPunct="1">
              <a:buNone/>
            </a:pPr>
            <a:endParaRPr lang="de-CH" sz="2800" dirty="0"/>
          </a:p>
          <a:p>
            <a:pPr marL="0" indent="0" eaLnBrk="1" hangingPunct="1">
              <a:buNone/>
            </a:pPr>
            <a:endParaRPr lang="de-CH" sz="2800" dirty="0"/>
          </a:p>
          <a:p>
            <a:pPr marL="0" indent="0" eaLnBrk="1" hangingPunct="1">
              <a:buNone/>
            </a:pPr>
            <a:r>
              <a:rPr lang="de-CH" sz="2800" dirty="0"/>
              <a:t>2-Nitrophenol: 		 N-</a:t>
            </a:r>
            <a:r>
              <a:rPr lang="de-CH" sz="2800" dirty="0" err="1"/>
              <a:t>Phenylacetamid</a:t>
            </a:r>
            <a:r>
              <a:rPr lang="de-CH" sz="2800" dirty="0"/>
              <a:t>:</a:t>
            </a:r>
          </a:p>
          <a:p>
            <a:pPr marL="0" indent="0" eaLnBrk="1" hangingPunct="1">
              <a:buNone/>
            </a:pPr>
            <a:r>
              <a:rPr lang="de-CH" sz="2800" dirty="0"/>
              <a:t>   </a:t>
            </a:r>
          </a:p>
          <a:p>
            <a:pPr marL="0" indent="0" eaLnBrk="1" hangingPunct="1">
              <a:buNone/>
            </a:pPr>
            <a:endParaRPr lang="de-CH" sz="2800" dirty="0"/>
          </a:p>
          <a:p>
            <a:pPr marL="0" indent="0" eaLnBrk="1" hangingPunct="1">
              <a:buNone/>
            </a:pPr>
            <a:r>
              <a:rPr lang="de-CH" sz="2800" dirty="0"/>
              <a:t>dazu Ethanol, schütteln: das sind die 4 Referenzen</a:t>
            </a:r>
          </a:p>
          <a:p>
            <a:pPr marL="0" indent="0" eaLnBrk="1" hangingPunct="1">
              <a:buNone/>
            </a:pP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235900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3" y="1340768"/>
            <a:ext cx="8424937" cy="49937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>
                <a:cs typeface="Arial" charset="0"/>
              </a:rPr>
              <a:t>Teil 2:</a:t>
            </a:r>
          </a:p>
          <a:p>
            <a:pPr eaLnBrk="1" hangingPunct="1"/>
            <a:r>
              <a:rPr lang="de-CH" dirty="0"/>
              <a:t>Von jedem </a:t>
            </a:r>
            <a:r>
              <a:rPr lang="de-CH" dirty="0" err="1"/>
              <a:t>Vial</a:t>
            </a:r>
            <a:r>
              <a:rPr lang="de-CH" dirty="0"/>
              <a:t> einen Punkt auf die </a:t>
            </a:r>
          </a:p>
          <a:p>
            <a:pPr marL="0" indent="0" eaLnBrk="1" hangingPunct="1">
              <a:buNone/>
            </a:pPr>
            <a:r>
              <a:rPr lang="de-CH" dirty="0"/>
              <a:t>   DC-Platte</a:t>
            </a:r>
          </a:p>
          <a:p>
            <a:pPr eaLnBrk="1" hangingPunct="1"/>
            <a:r>
              <a:rPr lang="de-CH" dirty="0"/>
              <a:t>5. Punkt mit dem unbekannten Gemisch E0 in die Mitte.</a:t>
            </a:r>
          </a:p>
          <a:p>
            <a:pPr marL="0" indent="0" eaLnBrk="1" hangingPunct="1">
              <a:buNone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8C251DB-2A29-4275-8185-88A90C07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38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7FE2B58-D250-4100-8DB1-B4690F7C9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595940"/>
            <a:ext cx="3651184" cy="4558823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A185464-2F39-4FF2-A821-C124C7F04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8082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F0F5967-A950-4A16-81F2-07F25C1C8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599591"/>
            <a:ext cx="3660563" cy="4570534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3F28C22-09B9-445D-9A9D-8B25414E8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861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Punkte auftragen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" y="4746533"/>
            <a:ext cx="4402832" cy="11087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CH" sz="2800" dirty="0"/>
              <a:t>	Kapillare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700808"/>
            <a:ext cx="3640069" cy="302433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915" y="1679352"/>
            <a:ext cx="4189600" cy="454220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42BFC4F-C187-41EC-9E1A-99E016523D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7FBC902-DC7E-401F-9FD4-42A95F29A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69" y="1651752"/>
            <a:ext cx="3624866" cy="4525963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865B2FC-E836-4739-A0E0-C12582853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861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3BE800D-5ADF-4D54-9B65-A590F2293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69" y="1651752"/>
            <a:ext cx="3624866" cy="4525963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3D0740A-7379-4101-A52E-5243E650CC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6" y="188640"/>
            <a:ext cx="1292352" cy="129235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E1BD043B-766F-4EF1-8019-64898030B938}"/>
              </a:ext>
            </a:extLst>
          </p:cNvPr>
          <p:cNvSpPr/>
          <p:nvPr/>
        </p:nvSpPr>
        <p:spPr>
          <a:xfrm>
            <a:off x="2539752" y="3140968"/>
            <a:ext cx="4128922" cy="2880320"/>
          </a:xfrm>
          <a:prstGeom prst="rect">
            <a:avLst/>
          </a:prstGeom>
          <a:blipFill dpi="0" rotWithShape="1">
            <a:blip r:embed="rId4">
              <a:alphaModFix amt="5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36499BF-DAF5-462C-93A5-D7EDA22B3D81}"/>
              </a:ext>
            </a:extLst>
          </p:cNvPr>
          <p:cNvSpPr/>
          <p:nvPr/>
        </p:nvSpPr>
        <p:spPr>
          <a:xfrm>
            <a:off x="2555776" y="5733256"/>
            <a:ext cx="4128922" cy="288032"/>
          </a:xfrm>
          <a:prstGeom prst="rect">
            <a:avLst/>
          </a:prstGeom>
          <a:blipFill dpi="0" rotWithShape="1">
            <a:blip r:embed="rId4">
              <a:alphaModFix amt="5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8886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Bildschirmpräsentation (4:3)</PresentationFormat>
  <Paragraphs>61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Arial</vt:lpstr>
      <vt:lpstr>Standarddesign</vt:lpstr>
      <vt:lpstr>Microsoft Word-Dokument</vt:lpstr>
      <vt:lpstr>Experiment Nr. 12 Chromatographie</vt:lpstr>
      <vt:lpstr>Durchführung</vt:lpstr>
      <vt:lpstr>Durchführung</vt:lpstr>
      <vt:lpstr>Durchführung</vt:lpstr>
      <vt:lpstr>Durchführung</vt:lpstr>
      <vt:lpstr>Durchführung</vt:lpstr>
      <vt:lpstr>Punkte auftragen</vt:lpstr>
      <vt:lpstr>Durchführung</vt:lpstr>
      <vt:lpstr>Durchführung</vt:lpstr>
      <vt:lpstr>Durchführung</vt:lpstr>
      <vt:lpstr>UV-Gerät</vt:lpstr>
      <vt:lpstr>Durchführung</vt:lpstr>
      <vt:lpstr>Laborprüfung</vt:lpstr>
      <vt:lpstr>Laborprüfung</vt:lpstr>
      <vt:lpstr>Entsorgung</vt:lpstr>
      <vt:lpstr>Putzen</vt:lpstr>
      <vt:lpstr>Sicherheitshinweise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</dc:title>
  <dc:creator>weber</dc:creator>
  <cp:lastModifiedBy>Dominik Büttiker</cp:lastModifiedBy>
  <cp:revision>70</cp:revision>
  <dcterms:created xsi:type="dcterms:W3CDTF">2010-11-01T11:16:29Z</dcterms:created>
  <dcterms:modified xsi:type="dcterms:W3CDTF">2022-02-16T21:24:55Z</dcterms:modified>
</cp:coreProperties>
</file>