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4" r:id="rId4"/>
    <p:sldId id="261" r:id="rId5"/>
    <p:sldId id="275" r:id="rId6"/>
    <p:sldId id="280" r:id="rId7"/>
    <p:sldId id="281" r:id="rId8"/>
    <p:sldId id="282" r:id="rId9"/>
    <p:sldId id="285" r:id="rId10"/>
    <p:sldId id="286" r:id="rId11"/>
    <p:sldId id="259" r:id="rId12"/>
    <p:sldId id="258" r:id="rId13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8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CA907-F5CE-4D66-B3EA-9EECC1B9FCD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134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0D4DA-8AD4-4DEA-B8C0-2A9E0671627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979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BF9CF-67C2-4EA6-9508-0A98B205332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930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3560D-19B4-4093-B863-1B505774015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234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A6CE2-F829-42E6-B799-4ADBD6AD896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356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4570E-59FF-4D4A-A53C-9B016D934EF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559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DF637-B800-4621-904B-8235A1C345F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536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0637C-3E0D-4688-97F3-D5257D26B1F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099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5AAC-9060-4E98-9701-241F5575D24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783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25AE-2036-4C94-B4E4-92ACAB1919B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64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FEDDE-BF13-473A-A092-2512E545344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332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7F8102-E3E6-489A-8F49-854B6B286C2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/>
          <a:lstStyle/>
          <a:p>
            <a:pPr eaLnBrk="1" hangingPunct="1"/>
            <a:r>
              <a:rPr lang="de-CH" dirty="0"/>
              <a:t>Experiment Nr. </a:t>
            </a:r>
            <a:r>
              <a:rPr lang="de-CH"/>
              <a:t>9 Flammenfärbung</a:t>
            </a: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6A8E452-4828-4D25-99C7-12A948597F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564904"/>
            <a:ext cx="3350260" cy="39230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Zur Durchführung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7668344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/>
              <a:t>Freiwilliger Teil:</a:t>
            </a:r>
          </a:p>
          <a:p>
            <a:pPr marL="0" indent="0" eaLnBrk="1" hangingPunct="1">
              <a:buNone/>
            </a:pPr>
            <a:r>
              <a:rPr lang="de-CH" dirty="0"/>
              <a:t>Flamme mit Alkohol-Lösung besprühen.</a:t>
            </a:r>
          </a:p>
          <a:p>
            <a:pPr marL="0" indent="0" eaLnBrk="1" hangingPunct="1">
              <a:buNone/>
            </a:pPr>
            <a:r>
              <a:rPr lang="de-CH" dirty="0"/>
              <a:t>Unter Lehrer-Aufsicht.</a:t>
            </a:r>
          </a:p>
          <a:p>
            <a:pPr marL="0" indent="0" eaLnBrk="1" hangingPunct="1">
              <a:buNone/>
            </a:pPr>
            <a:r>
              <a:rPr lang="de-CH" dirty="0"/>
              <a:t>In der Kapelle.</a:t>
            </a:r>
          </a:p>
        </p:txBody>
      </p:sp>
    </p:spTree>
    <p:extLst>
      <p:ext uri="{BB962C8B-B14F-4D97-AF65-F5344CB8AC3E}">
        <p14:creationId xmlns:p14="http://schemas.microsoft.com/office/powerpoint/2010/main" val="1432670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Entsorgung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dirty="0"/>
              <a:t>Lösungen mit Papierhandtüchern entfernen.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Sicherheitshinweise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CH" dirty="0"/>
              <a:t>Evtl. gewässergefährdend / </a:t>
            </a:r>
            <a:r>
              <a:rPr lang="de-CH"/>
              <a:t>Vorsicht gefährlich</a:t>
            </a:r>
            <a:endParaRPr lang="de-CH" dirty="0"/>
          </a:p>
          <a:p>
            <a:pPr eaLnBrk="1" hangingPunct="1">
              <a:defRPr/>
            </a:pPr>
            <a:r>
              <a:rPr lang="de-CH" dirty="0"/>
              <a:t>Flamme beachten</a:t>
            </a:r>
          </a:p>
          <a:p>
            <a:pPr marL="0" indent="0" eaLnBrk="1" hangingPunct="1">
              <a:buFontTx/>
              <a:buNone/>
              <a:defRPr/>
            </a:pPr>
            <a:endParaRPr lang="de-CH" dirty="0"/>
          </a:p>
          <a:p>
            <a:pPr marL="0" indent="0" eaLnBrk="1" hangingPunct="1">
              <a:buFontTx/>
              <a:buNone/>
              <a:defRPr/>
            </a:pPr>
            <a:r>
              <a:rPr lang="de-CH" b="1" dirty="0"/>
              <a:t>Schutzbrille tragen obligatorisch </a:t>
            </a:r>
            <a:endParaRPr lang="de-CH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/>
              <a:t>Allgemein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351837" cy="4525962"/>
          </a:xfrm>
        </p:spPr>
        <p:txBody>
          <a:bodyPr/>
          <a:lstStyle/>
          <a:p>
            <a:pPr eaLnBrk="1" hangingPunct="1"/>
            <a:r>
              <a:rPr lang="de-CH" dirty="0"/>
              <a:t>Atome jeden Elements geben charakteristische Farben ab.</a:t>
            </a:r>
          </a:p>
          <a:p>
            <a:pPr eaLnBrk="1" hangingPunct="1"/>
            <a:r>
              <a:rPr lang="de-CH" dirty="0"/>
              <a:t>Nur wenn sie glühen.</a:t>
            </a:r>
          </a:p>
          <a:p>
            <a:pPr eaLnBrk="1" hangingPunct="1"/>
            <a:r>
              <a:rPr lang="de-CH" dirty="0"/>
              <a:t>Mit einem Prisma kann man ihr Spektrum untersuchen.</a:t>
            </a:r>
          </a:p>
          <a:p>
            <a:pPr eaLnBrk="1" hangingPunct="1"/>
            <a:endParaRPr lang="de-CH" dirty="0"/>
          </a:p>
          <a:p>
            <a:pPr eaLnBrk="1" hangingPunct="1"/>
            <a:endParaRPr lang="de-CH" dirty="0"/>
          </a:p>
          <a:p>
            <a:pPr marL="0" indent="0" eaLnBrk="1" hangingPunct="1">
              <a:buNone/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/>
              <a:t>Allgemein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351837" cy="4525962"/>
          </a:xfrm>
        </p:spPr>
        <p:txBody>
          <a:bodyPr/>
          <a:lstStyle/>
          <a:p>
            <a:pPr eaLnBrk="1" hangingPunct="1"/>
            <a:r>
              <a:rPr lang="de-CH" dirty="0"/>
              <a:t>Es wurden schon untersucht:</a:t>
            </a:r>
          </a:p>
          <a:p>
            <a:pPr eaLnBrk="1" hangingPunct="1"/>
            <a:endParaRPr lang="de-CH" dirty="0"/>
          </a:p>
          <a:p>
            <a:pPr eaLnBrk="1" hangingPunct="1"/>
            <a:endParaRPr lang="de-CH" dirty="0"/>
          </a:p>
          <a:p>
            <a:pPr eaLnBrk="1" hangingPunct="1"/>
            <a:endParaRPr lang="de-CH" dirty="0"/>
          </a:p>
          <a:p>
            <a:pPr marL="0" indent="0" eaLnBrk="1" hangingPunct="1">
              <a:buNone/>
            </a:pPr>
            <a:endParaRPr lang="de-CH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492896"/>
            <a:ext cx="3672408" cy="430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6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Zur Durchführung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/>
              <a:t>Material:</a:t>
            </a:r>
          </a:p>
          <a:p>
            <a:pPr marL="0" indent="0" eaLnBrk="1" hangingPunct="1">
              <a:buNone/>
            </a:pPr>
            <a:endParaRPr lang="de-CH" sz="1100" dirty="0"/>
          </a:p>
          <a:p>
            <a:pPr marL="0" indent="0" eaLnBrk="1" hangingPunct="1">
              <a:buNone/>
            </a:pPr>
            <a:r>
              <a:rPr lang="de-CH" dirty="0"/>
              <a:t>Gasbrenner, Magnesia-Stäbchen, schwarzer Hintergrund</a:t>
            </a:r>
          </a:p>
          <a:p>
            <a:pPr marL="0" indent="0" eaLnBrk="1" hangingPunct="1">
              <a:buNone/>
            </a:pPr>
            <a:endParaRPr lang="de-CH" dirty="0"/>
          </a:p>
          <a:p>
            <a:pPr marL="0" indent="0" eaLnBrk="1" hangingPunct="1">
              <a:buNone/>
            </a:pPr>
            <a:r>
              <a:rPr lang="de-CH" dirty="0"/>
              <a:t>Lösungen A-G</a:t>
            </a:r>
          </a:p>
          <a:p>
            <a:pPr marL="0" indent="0" eaLnBrk="1" hangingPunct="1">
              <a:buNone/>
            </a:pPr>
            <a:endParaRPr lang="de-CH" dirty="0"/>
          </a:p>
          <a:p>
            <a:pPr marL="0" indent="0" eaLnBrk="1" hangingPunct="1">
              <a:buNone/>
            </a:pPr>
            <a:r>
              <a:rPr lang="de-CH" dirty="0"/>
              <a:t>Referenzen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Zur Durchführung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de-CH" dirty="0"/>
              <a:t>Sie untersuchen die Flammenfärbung von 7 Lösungen mit unterschiedlichen Elementen drin.</a:t>
            </a:r>
          </a:p>
          <a:p>
            <a:pPr eaLnBrk="1" hangingPunct="1">
              <a:buFontTx/>
              <a:buChar char="-"/>
            </a:pPr>
            <a:r>
              <a:rPr lang="de-CH" dirty="0"/>
              <a:t>Ordnen Sie diese den abgedruckten Spektren zu.</a:t>
            </a:r>
          </a:p>
          <a:p>
            <a:pPr eaLnBrk="1" hangingPunct="1">
              <a:buFontTx/>
              <a:buChar char="-"/>
            </a:pPr>
            <a:r>
              <a:rPr lang="de-CH" dirty="0"/>
              <a:t>Wenn nicht eindeutig: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dirty="0"/>
              <a:t>Referenz anschauen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dirty="0"/>
              <a:t>Mit Prisma-Rohr anschauen</a:t>
            </a:r>
          </a:p>
          <a:p>
            <a:pPr marL="0" indent="0" eaLnBrk="1" hangingPunct="1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35210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Im Prisma-Rohr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2"/>
            <a:ext cx="8351837" cy="45259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/>
              <a:t>Spektrum von Lithium durch unser Gitter: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175057"/>
            <a:ext cx="6034128" cy="345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2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Im Prisma-Rohr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2"/>
            <a:ext cx="8351837" cy="45259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/>
              <a:t>Spektrum von Lithium durch unser Gitter:</a:t>
            </a:r>
          </a:p>
          <a:p>
            <a:pPr marL="0" indent="0" eaLnBrk="1" hangingPunct="1">
              <a:buNone/>
            </a:pPr>
            <a:r>
              <a:rPr lang="de-CH" dirty="0"/>
              <a:t>Ausschnitt rechts des Spalts, vergrössert:</a:t>
            </a:r>
          </a:p>
          <a:p>
            <a:pPr marL="0" indent="0" eaLnBrk="1" hangingPunct="1">
              <a:buNone/>
            </a:pPr>
            <a:endParaRPr lang="de-CH" dirty="0"/>
          </a:p>
          <a:p>
            <a:pPr marL="0" indent="0" eaLnBrk="1" hangingPunct="1">
              <a:buNone/>
            </a:pPr>
            <a:endParaRPr lang="de-CH" dirty="0"/>
          </a:p>
          <a:p>
            <a:pPr marL="0" indent="0" eaLnBrk="1" hangingPunct="1">
              <a:buNone/>
            </a:pPr>
            <a:endParaRPr lang="de-CH" dirty="0"/>
          </a:p>
          <a:p>
            <a:pPr marL="0" indent="0" eaLnBrk="1" hangingPunct="1">
              <a:buNone/>
            </a:pPr>
            <a:r>
              <a:rPr lang="de-CH" dirty="0"/>
              <a:t>Abzuzeichnen: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176" y="2708920"/>
            <a:ext cx="6009384" cy="172819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941168"/>
            <a:ext cx="6120680" cy="181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05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Im Prisma-Rohr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2"/>
            <a:ext cx="8351837" cy="45259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/>
              <a:t>Spektrum von </a:t>
            </a:r>
            <a:r>
              <a:rPr lang="de-CH" b="1" dirty="0"/>
              <a:t>Strontium</a:t>
            </a:r>
            <a:r>
              <a:rPr lang="de-CH" dirty="0"/>
              <a:t> durch unser Gitter:</a:t>
            </a:r>
          </a:p>
          <a:p>
            <a:pPr marL="0" indent="0" eaLnBrk="1" hangingPunct="1">
              <a:buNone/>
            </a:pPr>
            <a:r>
              <a:rPr lang="de-CH" dirty="0"/>
              <a:t>Ausschnitt rechts des Spalts, vergrössert:</a:t>
            </a:r>
          </a:p>
          <a:p>
            <a:pPr marL="0" indent="0" eaLnBrk="1" hangingPunct="1">
              <a:buNone/>
            </a:pPr>
            <a:endParaRPr lang="de-CH" dirty="0"/>
          </a:p>
          <a:p>
            <a:pPr marL="0" indent="0" eaLnBrk="1" hangingPunct="1">
              <a:buNone/>
            </a:pPr>
            <a:endParaRPr lang="de-CH" dirty="0"/>
          </a:p>
          <a:p>
            <a:pPr marL="0" indent="0" eaLnBrk="1" hangingPunct="1">
              <a:buNone/>
            </a:pPr>
            <a:endParaRPr lang="de-CH" dirty="0"/>
          </a:p>
          <a:p>
            <a:pPr marL="0" indent="0" eaLnBrk="1" hangingPunct="1">
              <a:buNone/>
            </a:pPr>
            <a:r>
              <a:rPr lang="de-CH" dirty="0"/>
              <a:t>Abzuzeichnen: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304" y="4941168"/>
            <a:ext cx="6048672" cy="1793437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708920"/>
            <a:ext cx="5930304" cy="155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Zur Durchführung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7668344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/>
              <a:t>Zuordnen: Zur Auswahl stehen:</a:t>
            </a:r>
          </a:p>
          <a:p>
            <a:pPr eaLnBrk="1" hangingPunct="1">
              <a:buFontTx/>
              <a:buChar char="-"/>
            </a:pPr>
            <a:r>
              <a:rPr lang="de-CH" dirty="0"/>
              <a:t>Natrium</a:t>
            </a:r>
          </a:p>
          <a:p>
            <a:pPr eaLnBrk="1" hangingPunct="1">
              <a:buFontTx/>
              <a:buChar char="-"/>
            </a:pPr>
            <a:r>
              <a:rPr lang="de-CH" dirty="0"/>
              <a:t>Kalium</a:t>
            </a:r>
          </a:p>
          <a:p>
            <a:pPr eaLnBrk="1" hangingPunct="1">
              <a:buFontTx/>
              <a:buChar char="-"/>
            </a:pPr>
            <a:r>
              <a:rPr lang="de-CH" dirty="0"/>
              <a:t>Kupfer</a:t>
            </a:r>
          </a:p>
          <a:p>
            <a:pPr eaLnBrk="1" hangingPunct="1">
              <a:buFontTx/>
              <a:buChar char="-"/>
            </a:pPr>
            <a:r>
              <a:rPr lang="de-CH" dirty="0"/>
              <a:t>Lithium</a:t>
            </a:r>
          </a:p>
          <a:p>
            <a:pPr eaLnBrk="1" hangingPunct="1">
              <a:buFontTx/>
              <a:buChar char="-"/>
            </a:pPr>
            <a:r>
              <a:rPr lang="de-CH" dirty="0"/>
              <a:t>Strontium</a:t>
            </a:r>
          </a:p>
          <a:p>
            <a:pPr eaLnBrk="1" hangingPunct="1">
              <a:buFontTx/>
              <a:buChar char="-"/>
            </a:pPr>
            <a:r>
              <a:rPr lang="de-CH" dirty="0"/>
              <a:t>Caesium</a:t>
            </a:r>
          </a:p>
          <a:p>
            <a:pPr eaLnBrk="1" hangingPunct="1">
              <a:buFontTx/>
              <a:buChar char="-"/>
            </a:pPr>
            <a:r>
              <a:rPr lang="de-CH" dirty="0"/>
              <a:t>Tinte hat keine </a:t>
            </a:r>
            <a:r>
              <a:rPr lang="de-CH"/>
              <a:t>färbenden Elemente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71985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Bildschirmpräsentation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Arial</vt:lpstr>
      <vt:lpstr>Standarddesign</vt:lpstr>
      <vt:lpstr>Experiment Nr. 9 Flammenfärbung</vt:lpstr>
      <vt:lpstr>Allgemein</vt:lpstr>
      <vt:lpstr>Allgemein</vt:lpstr>
      <vt:lpstr>Zur Durchführung</vt:lpstr>
      <vt:lpstr>Zur Durchführung</vt:lpstr>
      <vt:lpstr>Im Prisma-Rohr</vt:lpstr>
      <vt:lpstr>Im Prisma-Rohr</vt:lpstr>
      <vt:lpstr>Im Prisma-Rohr</vt:lpstr>
      <vt:lpstr>Zur Durchführung</vt:lpstr>
      <vt:lpstr>Zur Durchführung</vt:lpstr>
      <vt:lpstr>Entsorgung</vt:lpstr>
      <vt:lpstr>Sicherheitshinweise</vt:lpstr>
    </vt:vector>
  </TitlesOfParts>
  <Company>Wirtschaftsgymnasium 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Nr.</dc:title>
  <dc:creator>weber</dc:creator>
  <cp:lastModifiedBy>Konrad Weber</cp:lastModifiedBy>
  <cp:revision>66</cp:revision>
  <dcterms:created xsi:type="dcterms:W3CDTF">2010-11-01T11:16:29Z</dcterms:created>
  <dcterms:modified xsi:type="dcterms:W3CDTF">2023-11-16T09:00:39Z</dcterms:modified>
</cp:coreProperties>
</file>