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72" r:id="rId5"/>
    <p:sldId id="266" r:id="rId6"/>
    <p:sldId id="274" r:id="rId7"/>
    <p:sldId id="268" r:id="rId8"/>
    <p:sldId id="269" r:id="rId9"/>
    <p:sldId id="273" r:id="rId10"/>
    <p:sldId id="271" r:id="rId11"/>
    <p:sldId id="259" r:id="rId12"/>
    <p:sldId id="260" r:id="rId13"/>
    <p:sldId id="258" r:id="rId14"/>
    <p:sldId id="278" r:id="rId15"/>
    <p:sldId id="275" r:id="rId16"/>
    <p:sldId id="280" r:id="rId17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8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6B3C-DD02-47DD-B0AF-BD98C84EB26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071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940E4-1210-421F-A12C-DDEE1737C92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90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5B64D-DAD1-4D6A-85B7-8CAE9942C0C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518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1C58-A444-4ACA-8216-729F1ECE8C9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77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EEB9-63A6-4FEF-9854-A8DBE555950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422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6B70-2177-4052-9B4F-CF3F77D4E54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858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B3F7-3312-463E-8256-3DF75EC7497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173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AF1C-D6CB-44CA-A803-8208451301D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53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EF3A-9D17-4D7B-BFB4-8F690826DD4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292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E674-AA62-42A3-805F-FFAC6DB7407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846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CDC04-D975-45B9-8388-7DBFE3CEC3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800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BB23D6-1844-43B8-9EAD-658C175E3BF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reliefs.ch/praktikum/exp13.doc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720"/>
            <a:ext cx="7772400" cy="2376264"/>
          </a:xfrm>
        </p:spPr>
        <p:txBody>
          <a:bodyPr/>
          <a:lstStyle/>
          <a:p>
            <a:pPr eaLnBrk="1" hangingPunct="1"/>
            <a:r>
              <a:rPr lang="de-CH" dirty="0"/>
              <a:t>Experiment Nr. 7</a:t>
            </a:r>
            <a:br>
              <a:rPr lang="de-CH" dirty="0"/>
            </a:br>
            <a:r>
              <a:rPr lang="de-CH" dirty="0"/>
              <a:t>Beschichtung von Metalloberflächen </a:t>
            </a:r>
          </a:p>
        </p:txBody>
      </p:sp>
      <p:pic>
        <p:nvPicPr>
          <p:cNvPr id="3" name="Bild 9" descr="Beschreibung: Beschreibung: 68 Vermessinge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3573016"/>
            <a:ext cx="5184575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/>
              <a:t>Zur Durchführung</a:t>
            </a:r>
            <a:br>
              <a:rPr lang="de-CH"/>
            </a:br>
            <a:r>
              <a:rPr lang="de-CH"/>
              <a:t>Vermessingen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351837" cy="4525962"/>
          </a:xfrm>
        </p:spPr>
        <p:txBody>
          <a:bodyPr/>
          <a:lstStyle/>
          <a:p>
            <a:pPr eaLnBrk="1" hangingPunct="1">
              <a:defRPr/>
            </a:pPr>
            <a:r>
              <a:rPr lang="de-CH"/>
              <a:t>Blech </a:t>
            </a:r>
            <a:r>
              <a:rPr lang="de-CH" dirty="0"/>
              <a:t>n</a:t>
            </a:r>
            <a:r>
              <a:rPr lang="de-CH"/>
              <a:t>ur </a:t>
            </a:r>
            <a:r>
              <a:rPr lang="de-CH" dirty="0"/>
              <a:t>ganz kurz und nur durch die gelbe Flamme ziehen. </a:t>
            </a:r>
          </a:p>
          <a:p>
            <a:pPr eaLnBrk="1" hangingPunct="1">
              <a:defRPr/>
            </a:pPr>
            <a:r>
              <a:rPr lang="de-CH" dirty="0"/>
              <a:t>Wiederholen bis es schön goldig glänzt.</a:t>
            </a:r>
          </a:p>
          <a:p>
            <a:pPr eaLnBrk="1" hangingPunct="1">
              <a:defRPr/>
            </a:pPr>
            <a:r>
              <a:rPr lang="de-CH" dirty="0"/>
              <a:t>Eine spezielle Herausforderung ist das Herstellen eines «dreifarbigen» Blechs.</a:t>
            </a:r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517232"/>
            <a:ext cx="3930789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Entsorgung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eaLnBrk="1" hangingPunct="1"/>
            <a:r>
              <a:rPr lang="de-CH" dirty="0"/>
              <a:t>Zink-Lauge stehen lassen (Schwermetall).</a:t>
            </a:r>
          </a:p>
          <a:p>
            <a:pPr eaLnBrk="1" hangingPunct="1"/>
            <a:r>
              <a:rPr lang="de-CH" dirty="0" err="1"/>
              <a:t>Vermessingtes</a:t>
            </a:r>
            <a:r>
              <a:rPr lang="de-CH" dirty="0"/>
              <a:t> Kupferblech: Mitnehmen  oder Schwermetall-Abfälle</a:t>
            </a:r>
          </a:p>
          <a:p>
            <a:pPr eaLnBrk="1" hangingPunct="1"/>
            <a:r>
              <a:rPr lang="de-CH" dirty="0"/>
              <a:t>Versilbertes Reagenzglas: Mitnehmen oder Glas-Abfälle.</a:t>
            </a:r>
          </a:p>
          <a:p>
            <a:pPr eaLnBrk="1" hangingPunct="1"/>
            <a:r>
              <a:rPr lang="de-CH" dirty="0"/>
              <a:t>Nach dem Versilbern Ablauf gut spülen.</a:t>
            </a:r>
          </a:p>
          <a:p>
            <a:pPr eaLnBrk="1" hangingPunct="1"/>
            <a:r>
              <a:rPr lang="de-CH" dirty="0"/>
              <a:t>Goldlösung stehen lassen (Wert)!</a:t>
            </a:r>
          </a:p>
          <a:p>
            <a:pPr eaLnBrk="1" hangingPunct="1"/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Putzen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dirty="0"/>
              <a:t>Oberfläche der Werkstätten putzen.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Sicherheitshinweise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eaLnBrk="1" hangingPunct="1">
              <a:defRPr/>
            </a:pPr>
            <a:r>
              <a:rPr lang="de-CH" dirty="0"/>
              <a:t>Natronlauge: ätzend</a:t>
            </a:r>
          </a:p>
          <a:p>
            <a:pPr eaLnBrk="1" hangingPunct="1">
              <a:defRPr/>
            </a:pPr>
            <a:r>
              <a:rPr lang="de-CH" dirty="0"/>
              <a:t>Zink: hochentzündlich, gewässergefährdend</a:t>
            </a:r>
          </a:p>
          <a:p>
            <a:pPr eaLnBrk="1" hangingPunct="1">
              <a:defRPr/>
            </a:pPr>
            <a:r>
              <a:rPr lang="de-CH" dirty="0"/>
              <a:t>Ammoniak: hochgiftig, ätzend, gewässergefährdend </a:t>
            </a:r>
          </a:p>
          <a:p>
            <a:pPr eaLnBrk="1" hangingPunct="1">
              <a:defRPr/>
            </a:pPr>
            <a:r>
              <a:rPr lang="de-CH" dirty="0"/>
              <a:t>Silbernitrat: ätzend, brandfördernd, gewässergefährdend</a:t>
            </a:r>
          </a:p>
          <a:p>
            <a:pPr eaLnBrk="1" hangingPunct="1">
              <a:defRPr/>
            </a:pPr>
            <a:r>
              <a:rPr lang="de-CH" dirty="0"/>
              <a:t>(Goldlösung hat kein Gefahrensymbol)</a:t>
            </a:r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  <a:p>
            <a:pPr marL="0" indent="0" eaLnBrk="1" hangingPunct="1">
              <a:buFontTx/>
              <a:buNone/>
              <a:defRPr/>
            </a:pPr>
            <a:r>
              <a:rPr lang="de-CH" b="1" dirty="0"/>
              <a:t>Schutzbrille tragen!</a:t>
            </a:r>
          </a:p>
          <a:p>
            <a:pPr eaLnBrk="1" hangingPunct="1">
              <a:defRPr/>
            </a:pPr>
            <a:endParaRPr lang="de-CH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/>
              <a:t>Allgemein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113"/>
            <a:ext cx="8495853" cy="49418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Die Laborprüfung zählt zur 3. Note</a:t>
            </a:r>
          </a:p>
        </p:txBody>
      </p:sp>
      <p:pic>
        <p:nvPicPr>
          <p:cNvPr id="4" name="Grafik 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DE296A50-4BCF-4FAB-BD14-562F31298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09" y="2896985"/>
            <a:ext cx="7974091" cy="384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7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Laborprüfung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567737" cy="4525962"/>
          </a:xfrm>
        </p:spPr>
        <p:txBody>
          <a:bodyPr/>
          <a:lstStyle/>
          <a:p>
            <a:pPr eaLnBrk="1" hangingPunct="1"/>
            <a:r>
              <a:rPr lang="de-CH" dirty="0"/>
              <a:t>Zeit: bis zum Ende der Doppellektion</a:t>
            </a:r>
          </a:p>
          <a:p>
            <a:pPr eaLnBrk="1" hangingPunct="1"/>
            <a:r>
              <a:rPr lang="de-CH" dirty="0"/>
              <a:t>Sie bekommen ein Stück Kupferblech.</a:t>
            </a:r>
          </a:p>
          <a:p>
            <a:pPr eaLnBrk="1" hangingPunct="1"/>
            <a:r>
              <a:rPr lang="de-CH" dirty="0"/>
              <a:t>Es soll nachher schön</a:t>
            </a:r>
          </a:p>
          <a:p>
            <a:pPr marL="0" indent="0" eaLnBrk="1" hangingPunct="1">
              <a:buNone/>
            </a:pPr>
            <a:r>
              <a:rPr lang="de-CH" sz="2800" dirty="0"/>
              <a:t>   - drei Farben haben (Kupfer- Zink- und Messing-  </a:t>
            </a:r>
          </a:p>
          <a:p>
            <a:pPr marL="0" indent="0" eaLnBrk="1" hangingPunct="1">
              <a:buNone/>
            </a:pPr>
            <a:r>
              <a:rPr lang="de-CH" sz="2800" dirty="0"/>
              <a:t>      Oberflächen) (ohne Flecken und Kratzer) </a:t>
            </a:r>
          </a:p>
          <a:p>
            <a:pPr marL="0" indent="0" eaLnBrk="1" hangingPunct="1">
              <a:buNone/>
            </a:pPr>
            <a:r>
              <a:rPr lang="de-CH" sz="2800" dirty="0"/>
              <a:t>   - die Farbflächen gleich gross haben</a:t>
            </a:r>
          </a:p>
          <a:p>
            <a:pPr marL="0" indent="0" eaLnBrk="1" hangingPunct="1">
              <a:buNone/>
            </a:pPr>
            <a:r>
              <a:rPr lang="de-CH" sz="2800" dirty="0"/>
              <a:t>   - klare Grenzen zwischen den Farben haben.</a:t>
            </a:r>
          </a:p>
          <a:p>
            <a:pPr eaLnBrk="1" hangingPunct="1">
              <a:buFontTx/>
              <a:buNone/>
            </a:pP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661248"/>
            <a:ext cx="3930789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5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0F70F-0FA3-473A-BC89-FB5120F9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Laborprüfung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BAADC7-6109-4352-B890-51F46CCB6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6" y="1417638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de-CH" sz="2400" dirty="0"/>
              <a:t>Bewertung nach folgenden Kriterien:</a:t>
            </a:r>
          </a:p>
          <a:p>
            <a:pPr lvl="0"/>
            <a:r>
              <a:rPr lang="de-CH" sz="2800" dirty="0"/>
              <a:t>Einen Punkt für die Schönheit der einzelnen Teile    (Kupfer, Zink, Messing) (keine Flecken, Kratzer, Krusten, gut deckende Farbe)</a:t>
            </a:r>
          </a:p>
          <a:p>
            <a:pPr lvl="0"/>
            <a:r>
              <a:rPr lang="de-CH" sz="2800" dirty="0"/>
              <a:t>Einen Punkt für drei gleich grosse Teile                            (kein Teil über 2,5 cm: 1P,                                            grösster Teil 2,5-3 cm: ½ P)</a:t>
            </a:r>
          </a:p>
          <a:p>
            <a:pPr lvl="0"/>
            <a:r>
              <a:rPr lang="de-CH" sz="2800" dirty="0"/>
              <a:t>Einen Punkt für gerade Trennlinien zwischen den Teilen (Übergang schmaler als 2 mm: 1P, Übergang 2-4 mm: ½ P)</a:t>
            </a:r>
          </a:p>
          <a:p>
            <a:r>
              <a:rPr lang="de-CH" sz="2800" dirty="0"/>
              <a:t>Abgabe spätestens am Ende der Doppellektion.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6363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Allgemein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dirty="0"/>
              <a:t>Es sind drei Experimente durchzuführen: Vergolden </a:t>
            </a:r>
            <a:r>
              <a:rPr lang="de-CH" sz="2000" dirty="0"/>
              <a:t>(Galvanisieren), </a:t>
            </a:r>
            <a:r>
              <a:rPr lang="de-CH" dirty="0"/>
              <a:t>Versilbern </a:t>
            </a:r>
            <a:r>
              <a:rPr lang="de-CH" sz="2000" dirty="0"/>
              <a:t>(chemische Reduktion) </a:t>
            </a:r>
            <a:r>
              <a:rPr lang="de-CH" dirty="0"/>
              <a:t>und </a:t>
            </a:r>
            <a:r>
              <a:rPr lang="de-CH" dirty="0" err="1"/>
              <a:t>Vermessingen</a:t>
            </a:r>
            <a:r>
              <a:rPr lang="de-CH" dirty="0"/>
              <a:t> </a:t>
            </a:r>
            <a:r>
              <a:rPr lang="de-CH" sz="2000" dirty="0"/>
              <a:t>(Legieren)</a:t>
            </a:r>
          </a:p>
          <a:p>
            <a:pPr eaLnBrk="1" hangingPunct="1"/>
            <a:r>
              <a:rPr lang="de-CH" dirty="0"/>
              <a:t>Diese Experimente sind an Werkstätten durchzuführen.</a:t>
            </a:r>
          </a:p>
          <a:p>
            <a:pPr marL="0" indent="0" eaLnBrk="1" hangingPunct="1">
              <a:buNone/>
            </a:pP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  <a:br>
              <a:rPr lang="de-CH" dirty="0"/>
            </a:br>
            <a:r>
              <a:rPr lang="de-CH" dirty="0" err="1"/>
              <a:t>Galvansieren</a:t>
            </a:r>
            <a:endParaRPr lang="de-CH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de-CH" dirty="0"/>
              <a:t>Galvanisieren ist die elektrolytische Auftragung, bei der gelöste Metallionen an einer Metalloberfläche reduziert.</a:t>
            </a:r>
          </a:p>
          <a:p>
            <a:pPr eaLnBrk="1" hangingPunct="1"/>
            <a:r>
              <a:rPr lang="de-CH" dirty="0"/>
              <a:t>Die Metalloberfläche muss dazu sehr sauber sein.</a:t>
            </a:r>
          </a:p>
          <a:p>
            <a:pPr eaLnBrk="1" hangingPunct="1"/>
            <a:r>
              <a:rPr lang="de-CH" dirty="0"/>
              <a:t>Es braucht nur wenige Volt</a:t>
            </a:r>
            <a:r>
              <a:rPr lang="de-CH" sz="2000" dirty="0"/>
              <a:t>.</a:t>
            </a:r>
          </a:p>
          <a:p>
            <a:pPr eaLnBrk="1" hangingPunct="1">
              <a:buFontTx/>
              <a:buNone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  <a:br>
              <a:rPr lang="de-CH" dirty="0"/>
            </a:br>
            <a:r>
              <a:rPr lang="de-CH" dirty="0" err="1"/>
              <a:t>Galvansieren</a:t>
            </a:r>
            <a:endParaRPr lang="de-CH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14" y="2276872"/>
            <a:ext cx="7058571" cy="342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Zur Durchführung</a:t>
            </a:r>
            <a:br>
              <a:rPr lang="de-CH" dirty="0"/>
            </a:br>
            <a:r>
              <a:rPr lang="de-CH" dirty="0" err="1"/>
              <a:t>Galvansieren</a:t>
            </a:r>
            <a:endParaRPr lang="de-CH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567737" cy="4525962"/>
          </a:xfrm>
        </p:spPr>
        <p:txBody>
          <a:bodyPr/>
          <a:lstStyle/>
          <a:p>
            <a:pPr eaLnBrk="1" hangingPunct="1"/>
            <a:r>
              <a:rPr lang="de-CH" dirty="0"/>
              <a:t>Bei Gold reicht eine dünne (billige) Schicht: nur ca. eine Minute galvanisieren.</a:t>
            </a:r>
          </a:p>
          <a:p>
            <a:pPr eaLnBrk="1" hangingPunct="1"/>
            <a:r>
              <a:rPr lang="de-CH" dirty="0"/>
              <a:t>Pro Person darf ein kleiner Metallgegenstand vergoldet werden.</a:t>
            </a:r>
          </a:p>
          <a:p>
            <a:pPr eaLnBrk="1" hangingPunct="1"/>
            <a:r>
              <a:rPr lang="de-CH" dirty="0"/>
              <a:t>Ein Gegenstand pro Gruppe reicht auch.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/>
              <a:t>Zur Durchführung</a:t>
            </a:r>
            <a:br>
              <a:rPr lang="de-CH"/>
            </a:br>
            <a:r>
              <a:rPr lang="de-CH"/>
              <a:t>Versilbern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de-CH" dirty="0"/>
              <a:t>Es werden Silber-Ionen chemisch zur Reduktion gezwungen.</a:t>
            </a:r>
          </a:p>
          <a:p>
            <a:pPr eaLnBrk="1" hangingPunct="1"/>
            <a:r>
              <a:rPr lang="de-CH" dirty="0"/>
              <a:t>Innenwand eines Reagenzglases versilbern.</a:t>
            </a:r>
          </a:p>
          <a:p>
            <a:pPr eaLnBrk="1" hangingPunct="1"/>
            <a:r>
              <a:rPr lang="de-CH" dirty="0"/>
              <a:t>Diese Reaktion ist heikel.</a:t>
            </a:r>
          </a:p>
          <a:p>
            <a:pPr eaLnBrk="1" hangingPunct="1"/>
            <a:r>
              <a:rPr lang="de-CH" dirty="0"/>
              <a:t>Wenn es nicht so abläuft, wie beschreiben: Weitermachen.</a:t>
            </a:r>
          </a:p>
        </p:txBody>
      </p:sp>
    </p:spTree>
    <p:extLst>
      <p:ext uri="{BB962C8B-B14F-4D97-AF65-F5344CB8AC3E}">
        <p14:creationId xmlns:p14="http://schemas.microsoft.com/office/powerpoint/2010/main" val="70981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/>
              <a:t>Zur Durchführung</a:t>
            </a:r>
            <a:br>
              <a:rPr lang="de-CH"/>
            </a:br>
            <a:r>
              <a:rPr lang="de-CH"/>
              <a:t>Versilbern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de-CH" dirty="0"/>
              <a:t>Ammoniak riecht beissend.</a:t>
            </a:r>
          </a:p>
          <a:p>
            <a:pPr eaLnBrk="1" hangingPunct="1"/>
            <a:r>
              <a:rPr lang="de-CH" dirty="0"/>
              <a:t>Die Flüssigkeit am Schluss ausleeren.</a:t>
            </a:r>
          </a:p>
          <a:p>
            <a:pPr eaLnBrk="1" hangingPunct="1"/>
            <a:r>
              <a:rPr lang="de-CH" dirty="0"/>
              <a:t>Das Reagenzglas dürfen Sie behalten.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  <a:br>
              <a:rPr lang="de-CH" dirty="0"/>
            </a:br>
            <a:r>
              <a:rPr lang="de-CH" dirty="0" err="1"/>
              <a:t>Vermessingen</a:t>
            </a:r>
            <a:endParaRPr lang="de-CH" dirty="0"/>
          </a:p>
        </p:txBody>
      </p:sp>
      <p:pic>
        <p:nvPicPr>
          <p:cNvPr id="1024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867092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Zur Durchführung</a:t>
            </a:r>
            <a:br>
              <a:rPr lang="de-CH" dirty="0"/>
            </a:br>
            <a:r>
              <a:rPr lang="de-CH" dirty="0" err="1"/>
              <a:t>Vermessingen</a:t>
            </a:r>
            <a:endParaRPr lang="de-CH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496175" cy="4525962"/>
          </a:xfrm>
        </p:spPr>
        <p:txBody>
          <a:bodyPr/>
          <a:lstStyle/>
          <a:p>
            <a:pPr eaLnBrk="1" hangingPunct="1">
              <a:defRPr/>
            </a:pPr>
            <a:r>
              <a:rPr lang="de-CH" dirty="0"/>
              <a:t>Kupferblech oder Euro-Cent-Münzen</a:t>
            </a:r>
          </a:p>
          <a:p>
            <a:pPr eaLnBrk="1" hangingPunct="1">
              <a:defRPr/>
            </a:pPr>
            <a:r>
              <a:rPr lang="de-CH" dirty="0"/>
              <a:t>Natronlauge kochen ist speziell gefährlich: </a:t>
            </a:r>
          </a:p>
          <a:p>
            <a:pPr marL="0" indent="0" eaLnBrk="1" hangingPunct="1">
              <a:buNone/>
              <a:defRPr/>
            </a:pPr>
            <a:r>
              <a:rPr lang="de-CH" dirty="0"/>
              <a:t>    </a:t>
            </a:r>
            <a:r>
              <a:rPr lang="de-CH" dirty="0">
                <a:solidFill>
                  <a:srgbClr val="FF0000"/>
                </a:solidFill>
              </a:rPr>
              <a:t>– Ätzt sogar Glas. </a:t>
            </a:r>
          </a:p>
          <a:p>
            <a:pPr marL="0" indent="0" eaLnBrk="1" hangingPunct="1">
              <a:buNone/>
              <a:defRPr/>
            </a:pPr>
            <a:r>
              <a:rPr lang="de-CH" dirty="0">
                <a:solidFill>
                  <a:srgbClr val="FF0000"/>
                </a:solidFill>
              </a:rPr>
              <a:t>    – Spritzer. </a:t>
            </a:r>
          </a:p>
          <a:p>
            <a:pPr marL="0" indent="0" eaLnBrk="1" hangingPunct="1">
              <a:buNone/>
              <a:defRPr/>
            </a:pPr>
            <a:r>
              <a:rPr lang="de-CH" dirty="0">
                <a:solidFill>
                  <a:srgbClr val="FF0000"/>
                </a:solidFill>
              </a:rPr>
              <a:t>    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CH" dirty="0">
                <a:solidFill>
                  <a:srgbClr val="FF0000"/>
                </a:solidFill>
              </a:rPr>
              <a:t>In der Kapelle hinter der Schutzscheibe.     </a:t>
            </a:r>
          </a:p>
          <a:p>
            <a:pPr eaLnBrk="1" hangingPunct="1">
              <a:defRPr/>
            </a:pPr>
            <a:r>
              <a:rPr lang="de-CH" dirty="0"/>
              <a:t>Nach dem Verzinken Blech abspülen.</a:t>
            </a:r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Bildschirmpräsentation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Arial</vt:lpstr>
      <vt:lpstr>Standarddesign</vt:lpstr>
      <vt:lpstr>Experiment Nr. 7 Beschichtung von Metalloberflächen </vt:lpstr>
      <vt:lpstr>Allgemein</vt:lpstr>
      <vt:lpstr>Durchführung Galvansieren</vt:lpstr>
      <vt:lpstr>Durchführung Galvansieren</vt:lpstr>
      <vt:lpstr>Zur Durchführung Galvansieren</vt:lpstr>
      <vt:lpstr>Zur Durchführung Versilbern</vt:lpstr>
      <vt:lpstr>Zur Durchführung Versilbern</vt:lpstr>
      <vt:lpstr>Durchführung Vermessingen</vt:lpstr>
      <vt:lpstr>Zur Durchführung Vermessingen</vt:lpstr>
      <vt:lpstr>Zur Durchführung Vermessingen</vt:lpstr>
      <vt:lpstr>Entsorgung</vt:lpstr>
      <vt:lpstr>Putzen</vt:lpstr>
      <vt:lpstr>Sicherheitshinweise</vt:lpstr>
      <vt:lpstr>Allgemein</vt:lpstr>
      <vt:lpstr>Laborprüfung</vt:lpstr>
      <vt:lpstr>Laborprüfung</vt:lpstr>
    </vt:vector>
  </TitlesOfParts>
  <Company>Wirtschaftsgymnasium 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Nr.</dc:title>
  <dc:creator>weber</dc:creator>
  <cp:lastModifiedBy>Konrad Weber</cp:lastModifiedBy>
  <cp:revision>43</cp:revision>
  <dcterms:created xsi:type="dcterms:W3CDTF">2010-11-01T11:16:29Z</dcterms:created>
  <dcterms:modified xsi:type="dcterms:W3CDTF">2023-11-16T08:54:24Z</dcterms:modified>
</cp:coreProperties>
</file>