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1" r:id="rId5"/>
    <p:sldId id="273" r:id="rId6"/>
    <p:sldId id="301" r:id="rId7"/>
    <p:sldId id="274" r:id="rId8"/>
    <p:sldId id="259" r:id="rId9"/>
    <p:sldId id="258" r:id="rId10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2DBE1-0970-488B-AA76-4B418B6A780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573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F6E-0F02-421A-A228-A17D9BE451C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039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BA43C-8C51-40B6-A09B-0A77130BDA8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646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3549-AD8C-44DF-9705-D94804F48BA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0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102D-E743-47DB-98C8-B9351881088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469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D6C65-8677-4D40-BA54-0EA9496E9BB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90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30B4-9373-4984-B387-E79D404518F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77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E187-0DBF-4006-A160-3722B5199A3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377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087F-264B-480F-B619-803EF8E67F8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830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0D24-B2A8-4292-8FE9-2C936A72591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198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E418A-9EB3-4AFE-9D8B-CAE5BFCD71E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070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221C8E5-CBE4-4577-B215-86ECDFE0C0A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pPr eaLnBrk="1" hangingPunct="1"/>
            <a:r>
              <a:rPr lang="de-CH" dirty="0"/>
              <a:t>Experiment Nr. </a:t>
            </a:r>
            <a:r>
              <a:rPr lang="de-CH"/>
              <a:t>16</a:t>
            </a:r>
            <a:br>
              <a:rPr lang="de-CH" dirty="0"/>
            </a:br>
            <a:r>
              <a:rPr lang="de-CH" dirty="0"/>
              <a:t>Herstellung von Nylon </a:t>
            </a:r>
          </a:p>
        </p:txBody>
      </p:sp>
      <p:pic>
        <p:nvPicPr>
          <p:cNvPr id="205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860800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/>
              <a:t>2 verschiedene Teilchen polymerisieren zu einer langen Kette.</a:t>
            </a:r>
          </a:p>
          <a:p>
            <a:pPr eaLnBrk="1" hangingPunct="1"/>
            <a:r>
              <a:rPr lang="de-CH" dirty="0"/>
              <a:t>Gleiche Mengen an Teilchen weil sie 1:1 miteinander reagieren.</a:t>
            </a:r>
          </a:p>
          <a:p>
            <a:pPr eaLnBrk="1" hangingPunct="1"/>
            <a:r>
              <a:rPr lang="de-CH" dirty="0"/>
              <a:t>Unterschiedliche Gewichtsmengen weil die Teilchen verschieden gross sind.</a:t>
            </a:r>
          </a:p>
          <a:p>
            <a:pPr marL="0" indent="0" eaLnBrk="1" hangingPunct="1">
              <a:buNone/>
            </a:pPr>
            <a:endParaRPr lang="de-CH" dirty="0"/>
          </a:p>
          <a:p>
            <a:pPr eaLnBrk="1" hangingPunct="1">
              <a:buFontTx/>
              <a:buNone/>
            </a:pP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9144000" cy="1214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/>
              <a:t>Reaktionsgleichung</a:t>
            </a:r>
          </a:p>
          <a:p>
            <a:pPr eaLnBrk="1" hangingPunct="1">
              <a:buFontTx/>
              <a:buNone/>
            </a:pPr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1674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723312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CH" b="1" dirty="0"/>
              <a:t>2.4 g </a:t>
            </a:r>
            <a:r>
              <a:rPr lang="de-CH" dirty="0"/>
              <a:t>1,6-Diaminohexan </a:t>
            </a:r>
          </a:p>
          <a:p>
            <a:pPr marL="0" indent="0" eaLnBrk="1" hangingPunct="1">
              <a:buNone/>
              <a:defRPr/>
            </a:pPr>
            <a:r>
              <a:rPr lang="de-CH" dirty="0"/>
              <a:t>   in 25 ml entmin. Wasser,</a:t>
            </a:r>
          </a:p>
          <a:p>
            <a:pPr eaLnBrk="1" hangingPunct="1">
              <a:defRPr/>
            </a:pPr>
            <a:r>
              <a:rPr lang="de-CH" b="1" dirty="0"/>
              <a:t>1.2 ml </a:t>
            </a:r>
            <a:r>
              <a:rPr lang="de-CH" dirty="0" err="1"/>
              <a:t>Sebacinsäuredichlorid</a:t>
            </a:r>
            <a:r>
              <a:rPr lang="de-CH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de-CH" dirty="0"/>
              <a:t>   in 25 ml Hexan auflösen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Durchführung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/>
              <a:t>In Plastikbechern abwägen.</a:t>
            </a:r>
          </a:p>
          <a:p>
            <a:pPr eaLnBrk="1" hangingPunct="1"/>
            <a:r>
              <a:rPr lang="de-CH" dirty="0"/>
              <a:t>Dann das Lösungsmittel dazu.</a:t>
            </a:r>
          </a:p>
          <a:p>
            <a:pPr eaLnBrk="1" hangingPunct="1"/>
            <a:r>
              <a:rPr lang="de-CH" dirty="0"/>
              <a:t>Hexan-Lösung darüber (bleibt oben) zur wässrigen Lösung </a:t>
            </a:r>
            <a:r>
              <a:rPr lang="de-CH" dirty="0" err="1"/>
              <a:t>dazugiessen</a:t>
            </a:r>
            <a:r>
              <a:rPr lang="de-CH" dirty="0"/>
              <a:t> </a:t>
            </a:r>
          </a:p>
          <a:p>
            <a:pPr eaLnBrk="1" hangingPunct="1"/>
            <a:r>
              <a:rPr lang="de-CH" dirty="0"/>
              <a:t>nicht umgekehrt!</a:t>
            </a:r>
          </a:p>
          <a:p>
            <a:pPr eaLnBrk="1" hangingPunct="1"/>
            <a:r>
              <a:rPr lang="de-CH" dirty="0"/>
              <a:t>Vorsichtig (dem Rand entlang) zugiessen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Durchführung</a:t>
            </a:r>
          </a:p>
        </p:txBody>
      </p:sp>
      <p:pic>
        <p:nvPicPr>
          <p:cNvPr id="4" name="nylon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600200"/>
            <a:ext cx="9180000" cy="5164201"/>
          </a:xfrm>
        </p:spPr>
      </p:pic>
    </p:spTree>
    <p:extLst>
      <p:ext uri="{BB962C8B-B14F-4D97-AF65-F5344CB8AC3E}">
        <p14:creationId xmlns:p14="http://schemas.microsoft.com/office/powerpoint/2010/main" val="41409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Durchführung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/>
              <a:t>Folie/Schicht zwischen den Phasen mit Pinzette herausziehen.</a:t>
            </a:r>
          </a:p>
          <a:p>
            <a:pPr eaLnBrk="1" hangingPunct="1">
              <a:defRPr/>
            </a:pPr>
            <a:r>
              <a:rPr lang="de-CH" dirty="0"/>
              <a:t>Probieren, bis sich ein Faden bildet.</a:t>
            </a:r>
          </a:p>
          <a:p>
            <a:pPr eaLnBrk="1" hangingPunct="1">
              <a:defRPr/>
            </a:pPr>
            <a:r>
              <a:rPr lang="de-CH" dirty="0"/>
              <a:t>Den Faden gleichmässig und aus der Mitte des Becherglases bis 20 m                             Länge ziehen.</a:t>
            </a:r>
          </a:p>
          <a:p>
            <a:pPr eaLnBrk="1" hangingPunct="1">
              <a:defRPr/>
            </a:pPr>
            <a:r>
              <a:rPr lang="de-CH" dirty="0"/>
              <a:t>An einem Plastikbecher aufwickeln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Entsorgung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/>
              <a:t>Nylon in den Abfall</a:t>
            </a:r>
          </a:p>
          <a:p>
            <a:pPr eaLnBrk="1" hangingPunct="1"/>
            <a:r>
              <a:rPr lang="de-CH" dirty="0"/>
              <a:t>Flüssigkeiten ins </a:t>
            </a:r>
            <a:r>
              <a:rPr lang="de-CH" b="1" dirty="0"/>
              <a:t>Sammelgefäss          «Nylon-Abfälle»</a:t>
            </a:r>
            <a:endParaRPr lang="de-CH" dirty="0"/>
          </a:p>
          <a:p>
            <a:pPr eaLnBrk="1" hangingPunct="1"/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Sicherheitshinweise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err="1"/>
              <a:t>Sebacinsäuredichlorid</a:t>
            </a:r>
            <a:r>
              <a:rPr lang="de-CH" dirty="0"/>
              <a:t>: ätzend, Vorsicht gefährlich</a:t>
            </a:r>
          </a:p>
          <a:p>
            <a:pPr eaLnBrk="1" hangingPunct="1"/>
            <a:r>
              <a:rPr lang="de-CH" dirty="0"/>
              <a:t>1,6-Diaminohexan: ätzend, Vorsicht gefährlich</a:t>
            </a:r>
          </a:p>
          <a:p>
            <a:pPr eaLnBrk="1" hangingPunct="1"/>
            <a:r>
              <a:rPr lang="de-CH" dirty="0"/>
              <a:t>Hexan: hochentzündlich, gesundheits-schädlich, gewässergefährdend, Vorsicht gefährlich</a:t>
            </a:r>
          </a:p>
          <a:p>
            <a:pPr marL="0" indent="0" eaLnBrk="1" hangingPunct="1">
              <a:buNone/>
            </a:pPr>
            <a:endParaRPr lang="de-CH" dirty="0"/>
          </a:p>
          <a:p>
            <a:pPr eaLnBrk="1" hangingPunct="1"/>
            <a:r>
              <a:rPr lang="de-CH" b="1" dirty="0"/>
              <a:t>Schutzbrille tragen!</a:t>
            </a:r>
          </a:p>
          <a:p>
            <a:pPr eaLnBrk="1" hangingPunct="1"/>
            <a:endParaRPr lang="de-CH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Bildschirmpräsentation (4:3)</PresentationFormat>
  <Paragraphs>33</Paragraphs>
  <Slides>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Arial</vt:lpstr>
      <vt:lpstr>Standarddesign</vt:lpstr>
      <vt:lpstr>Experiment Nr. 16 Herstellung von Nylon </vt:lpstr>
      <vt:lpstr>Zur Durchführung</vt:lpstr>
      <vt:lpstr>Zur Durchführung</vt:lpstr>
      <vt:lpstr>Zur Durchführung</vt:lpstr>
      <vt:lpstr>Durchführung</vt:lpstr>
      <vt:lpstr>Durchführung</vt:lpstr>
      <vt:lpstr>Durchführung</vt:lpstr>
      <vt:lpstr>Entsorgung</vt:lpstr>
      <vt:lpstr>Sicherheitshinweise</vt:lpstr>
    </vt:vector>
  </TitlesOfParts>
  <Company>Wirtschaftsgymnasium 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Nr.</dc:title>
  <dc:creator>weber</dc:creator>
  <cp:lastModifiedBy>Konrad Weber</cp:lastModifiedBy>
  <cp:revision>51</cp:revision>
  <dcterms:created xsi:type="dcterms:W3CDTF">2010-11-01T11:16:29Z</dcterms:created>
  <dcterms:modified xsi:type="dcterms:W3CDTF">2023-11-17T14:51:51Z</dcterms:modified>
</cp:coreProperties>
</file>